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9" r:id="rId3"/>
    <p:sldId id="256" r:id="rId4"/>
    <p:sldId id="257" r:id="rId5"/>
    <p:sldId id="258" r:id="rId6"/>
    <p:sldId id="275" r:id="rId7"/>
    <p:sldId id="276" r:id="rId8"/>
    <p:sldId id="263" r:id="rId9"/>
    <p:sldId id="260" r:id="rId10"/>
    <p:sldId id="277" r:id="rId11"/>
    <p:sldId id="278" r:id="rId12"/>
    <p:sldId id="259" r:id="rId13"/>
    <p:sldId id="264" r:id="rId14"/>
    <p:sldId id="265" r:id="rId15"/>
    <p:sldId id="266" r:id="rId16"/>
    <p:sldId id="267" r:id="rId17"/>
    <p:sldId id="268" r:id="rId18"/>
    <p:sldId id="269" r:id="rId19"/>
    <p:sldId id="270" r:id="rId20"/>
    <p:sldId id="271" r:id="rId21"/>
    <p:sldId id="272" r:id="rId22"/>
    <p:sldId id="273"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10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A25FB92E-3691-4513-9031-13CAF32DF906}" type="datetimeFigureOut">
              <a:rPr lang="en-US" smtClean="0"/>
              <a:t>6/8/2021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26A20AD-4F57-4F8D-BCF1-310D5EB0A723}" type="slidenum">
              <a:rPr lang="en-US" smtClean="0"/>
              <a:t>‹#›</a:t>
            </a:fld>
            <a:endParaRPr lang="en-US"/>
          </a:p>
        </p:txBody>
      </p:sp>
    </p:spTree>
    <p:extLst>
      <p:ext uri="{BB962C8B-B14F-4D97-AF65-F5344CB8AC3E}">
        <p14:creationId xmlns:p14="http://schemas.microsoft.com/office/powerpoint/2010/main" val="374315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25FB92E-3691-4513-9031-13CAF32DF906}" type="datetimeFigureOut">
              <a:rPr lang="en-US" smtClean="0"/>
              <a:t>6/8/2021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26A20AD-4F57-4F8D-BCF1-310D5EB0A723}" type="slidenum">
              <a:rPr lang="en-US" smtClean="0"/>
              <a:t>‹#›</a:t>
            </a:fld>
            <a:endParaRPr lang="en-US"/>
          </a:p>
        </p:txBody>
      </p:sp>
    </p:spTree>
    <p:extLst>
      <p:ext uri="{BB962C8B-B14F-4D97-AF65-F5344CB8AC3E}">
        <p14:creationId xmlns:p14="http://schemas.microsoft.com/office/powerpoint/2010/main" val="314424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25FB92E-3691-4513-9031-13CAF32DF906}" type="datetimeFigureOut">
              <a:rPr lang="en-US" smtClean="0"/>
              <a:t>6/8/2021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26A20AD-4F57-4F8D-BCF1-310D5EB0A723}" type="slidenum">
              <a:rPr lang="en-US" smtClean="0"/>
              <a:t>‹#›</a:t>
            </a:fld>
            <a:endParaRPr lang="en-US"/>
          </a:p>
        </p:txBody>
      </p:sp>
    </p:spTree>
    <p:extLst>
      <p:ext uri="{BB962C8B-B14F-4D97-AF65-F5344CB8AC3E}">
        <p14:creationId xmlns:p14="http://schemas.microsoft.com/office/powerpoint/2010/main" val="2246833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087645-83A6-4F4A-AFFE-DCB5097D27D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849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E68317-B134-49AD-A5FF-56C9728F103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8462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BCF351-C44E-4824-B07E-8A2E431919D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5551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8003E6-8093-4648-9EFE-22C6A256EAE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7439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DA1C1C9-1F3B-45F4-B2C8-7E2E1CB42CB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2555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CA275B-0524-473F-B573-42D630E030D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7143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DBFCFF4-C4A2-4474-A873-C1440740C79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081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0D1BA2-1958-4DAE-A528-1B6AFFB114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054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25FB92E-3691-4513-9031-13CAF32DF906}" type="datetimeFigureOut">
              <a:rPr lang="en-US" smtClean="0"/>
              <a:t>6/8/2021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26A20AD-4F57-4F8D-BCF1-310D5EB0A723}" type="slidenum">
              <a:rPr lang="en-US" smtClean="0"/>
              <a:t>‹#›</a:t>
            </a:fld>
            <a:endParaRPr lang="en-US"/>
          </a:p>
        </p:txBody>
      </p:sp>
    </p:spTree>
    <p:extLst>
      <p:ext uri="{BB962C8B-B14F-4D97-AF65-F5344CB8AC3E}">
        <p14:creationId xmlns:p14="http://schemas.microsoft.com/office/powerpoint/2010/main" val="775851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DB5350-854F-4B13-AD75-CC49B6405E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3054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B64008-7F67-4E6A-A8FA-7A6F658C38D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8495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50A56F-3880-4214-BAD6-3D6250616EB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8987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C160507-FA2E-44BF-9E1A-BC2E4CED343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8914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86EF31-3360-4710-A91A-16452EF6A9F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7493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1DDED59-7E13-4965-9D74-7A7BD0DA859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293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25FB92E-3691-4513-9031-13CAF32DF906}" type="datetimeFigureOut">
              <a:rPr lang="en-US" smtClean="0"/>
              <a:t>6/8/2021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26A20AD-4F57-4F8D-BCF1-310D5EB0A723}" type="slidenum">
              <a:rPr lang="en-US" smtClean="0"/>
              <a:t>‹#›</a:t>
            </a:fld>
            <a:endParaRPr lang="en-US"/>
          </a:p>
        </p:txBody>
      </p:sp>
    </p:spTree>
    <p:extLst>
      <p:ext uri="{BB962C8B-B14F-4D97-AF65-F5344CB8AC3E}">
        <p14:creationId xmlns:p14="http://schemas.microsoft.com/office/powerpoint/2010/main" val="288014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A25FB92E-3691-4513-9031-13CAF32DF906}" type="datetimeFigureOut">
              <a:rPr lang="en-US" smtClean="0"/>
              <a:t>6/8/2021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26A20AD-4F57-4F8D-BCF1-310D5EB0A723}" type="slidenum">
              <a:rPr lang="en-US" smtClean="0"/>
              <a:t>‹#›</a:t>
            </a:fld>
            <a:endParaRPr lang="en-US"/>
          </a:p>
        </p:txBody>
      </p:sp>
    </p:spTree>
    <p:extLst>
      <p:ext uri="{BB962C8B-B14F-4D97-AF65-F5344CB8AC3E}">
        <p14:creationId xmlns:p14="http://schemas.microsoft.com/office/powerpoint/2010/main" val="339628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A25FB92E-3691-4513-9031-13CAF32DF906}" type="datetimeFigureOut">
              <a:rPr lang="en-US" smtClean="0"/>
              <a:t>6/8/2021</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726A20AD-4F57-4F8D-BCF1-310D5EB0A723}" type="slidenum">
              <a:rPr lang="en-US" smtClean="0"/>
              <a:t>‹#›</a:t>
            </a:fld>
            <a:endParaRPr lang="en-US"/>
          </a:p>
        </p:txBody>
      </p:sp>
    </p:spTree>
    <p:extLst>
      <p:ext uri="{BB962C8B-B14F-4D97-AF65-F5344CB8AC3E}">
        <p14:creationId xmlns:p14="http://schemas.microsoft.com/office/powerpoint/2010/main" val="29551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A25FB92E-3691-4513-9031-13CAF32DF906}" type="datetimeFigureOut">
              <a:rPr lang="en-US" smtClean="0"/>
              <a:t>6/8/2021</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726A20AD-4F57-4F8D-BCF1-310D5EB0A723}" type="slidenum">
              <a:rPr lang="en-US" smtClean="0"/>
              <a:t>‹#›</a:t>
            </a:fld>
            <a:endParaRPr lang="en-US"/>
          </a:p>
        </p:txBody>
      </p:sp>
    </p:spTree>
    <p:extLst>
      <p:ext uri="{BB962C8B-B14F-4D97-AF65-F5344CB8AC3E}">
        <p14:creationId xmlns:p14="http://schemas.microsoft.com/office/powerpoint/2010/main" val="340998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25FB92E-3691-4513-9031-13CAF32DF906}" type="datetimeFigureOut">
              <a:rPr lang="en-US" smtClean="0"/>
              <a:t>6/8/2021</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726A20AD-4F57-4F8D-BCF1-310D5EB0A723}" type="slidenum">
              <a:rPr lang="en-US" smtClean="0"/>
              <a:t>‹#›</a:t>
            </a:fld>
            <a:endParaRPr lang="en-US"/>
          </a:p>
        </p:txBody>
      </p:sp>
    </p:spTree>
    <p:extLst>
      <p:ext uri="{BB962C8B-B14F-4D97-AF65-F5344CB8AC3E}">
        <p14:creationId xmlns:p14="http://schemas.microsoft.com/office/powerpoint/2010/main" val="114758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25FB92E-3691-4513-9031-13CAF32DF906}" type="datetimeFigureOut">
              <a:rPr lang="en-US" smtClean="0"/>
              <a:t>6/8/2021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26A20AD-4F57-4F8D-BCF1-310D5EB0A723}" type="slidenum">
              <a:rPr lang="en-US" smtClean="0"/>
              <a:t>‹#›</a:t>
            </a:fld>
            <a:endParaRPr lang="en-US"/>
          </a:p>
        </p:txBody>
      </p:sp>
    </p:spTree>
    <p:extLst>
      <p:ext uri="{BB962C8B-B14F-4D97-AF65-F5344CB8AC3E}">
        <p14:creationId xmlns:p14="http://schemas.microsoft.com/office/powerpoint/2010/main" val="1789049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25FB92E-3691-4513-9031-13CAF32DF906}" type="datetimeFigureOut">
              <a:rPr lang="en-US" smtClean="0"/>
              <a:t>6/8/2021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26A20AD-4F57-4F8D-BCF1-310D5EB0A723}" type="slidenum">
              <a:rPr lang="en-US" smtClean="0"/>
              <a:t>‹#›</a:t>
            </a:fld>
            <a:endParaRPr lang="en-US"/>
          </a:p>
        </p:txBody>
      </p:sp>
    </p:spTree>
    <p:extLst>
      <p:ext uri="{BB962C8B-B14F-4D97-AF65-F5344CB8AC3E}">
        <p14:creationId xmlns:p14="http://schemas.microsoft.com/office/powerpoint/2010/main" val="326848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FB92E-3691-4513-9031-13CAF32DF906}" type="datetimeFigureOut">
              <a:rPr lang="en-US" smtClean="0"/>
              <a:t>6/8/2021</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A20AD-4F57-4F8D-BCF1-310D5EB0A723}" type="slidenum">
              <a:rPr lang="en-US" smtClean="0"/>
              <a:t>‹#›</a:t>
            </a:fld>
            <a:endParaRPr lang="en-US"/>
          </a:p>
        </p:txBody>
      </p:sp>
    </p:spTree>
    <p:extLst>
      <p:ext uri="{BB962C8B-B14F-4D97-AF65-F5344CB8AC3E}">
        <p14:creationId xmlns:p14="http://schemas.microsoft.com/office/powerpoint/2010/main" val="3339840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latin typeface="Arial" pitchFamily="34" charset="0"/>
                <a:cs typeface="Arial" pitchFamily="34" charset="0"/>
              </a:defRPr>
            </a:lvl1pPr>
          </a:lstStyle>
          <a:p>
            <a:pPr algn="r" fontAlgn="base">
              <a:spcBef>
                <a:spcPct val="0"/>
              </a:spcBef>
              <a:spcAft>
                <a:spcPct val="0"/>
              </a:spcAft>
              <a:defRPr/>
            </a:pPr>
            <a:fld id="{98ED0757-8729-4207-B78B-E090C397690E}" type="slidenum">
              <a:rPr lang="ar-SA">
                <a:solidFill>
                  <a:srgbClr val="000000"/>
                </a:solidFill>
              </a:rPr>
              <a:pPr algn="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0127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5078313"/>
          </a:xfrm>
          <a:prstGeom prst="rect">
            <a:avLst/>
          </a:prstGeom>
        </p:spPr>
        <p:txBody>
          <a:bodyPr wrap="square">
            <a:spAutoFit/>
          </a:bodyPr>
          <a:lstStyle/>
          <a:p>
            <a:pPr algn="ctr"/>
            <a:r>
              <a:rPr lang="ar-IQ" sz="5400" dirty="0"/>
              <a:t>امراض النبات </a:t>
            </a:r>
          </a:p>
          <a:p>
            <a:pPr algn="ctr"/>
            <a:r>
              <a:rPr lang="ar-IQ" sz="5400" dirty="0"/>
              <a:t>محاضرات الجزء العملي</a:t>
            </a:r>
          </a:p>
          <a:p>
            <a:pPr algn="ctr"/>
            <a:r>
              <a:rPr lang="ar-IQ" sz="5400" dirty="0"/>
              <a:t>المرحلة الثالثة / قسم الوقاية</a:t>
            </a:r>
          </a:p>
          <a:p>
            <a:pPr algn="ctr"/>
            <a:r>
              <a:rPr lang="ar-IQ" sz="5400" dirty="0"/>
              <a:t>اعداد </a:t>
            </a:r>
          </a:p>
          <a:p>
            <a:pPr algn="ctr"/>
            <a:r>
              <a:rPr lang="ar-IQ" sz="5400" dirty="0"/>
              <a:t>م. علاء عودة مانع </a:t>
            </a:r>
          </a:p>
          <a:p>
            <a:pPr algn="ctr"/>
            <a:r>
              <a:rPr lang="ar-IQ" sz="5400" dirty="0"/>
              <a:t>المحاضرة </a:t>
            </a:r>
            <a:r>
              <a:rPr lang="ar-IQ" sz="5400" dirty="0" smtClean="0"/>
              <a:t>الخامسة</a:t>
            </a:r>
            <a:endParaRPr lang="ar-IQ" sz="5400" dirty="0"/>
          </a:p>
        </p:txBody>
      </p:sp>
    </p:spTree>
    <p:extLst>
      <p:ext uri="{BB962C8B-B14F-4D97-AF65-F5344CB8AC3E}">
        <p14:creationId xmlns:p14="http://schemas.microsoft.com/office/powerpoint/2010/main" val="557082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8067" cy="685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0" y="6343762"/>
            <a:ext cx="9144000" cy="523220"/>
          </a:xfrm>
          <a:prstGeom prst="rect">
            <a:avLst/>
          </a:prstGeom>
        </p:spPr>
        <p:txBody>
          <a:bodyPr wrap="square">
            <a:spAutoFit/>
          </a:bodyPr>
          <a:lstStyle/>
          <a:p>
            <a:pPr algn="ctr"/>
            <a:r>
              <a:rPr lang="ar-IQ" sz="2800" b="1" dirty="0" smtClean="0"/>
              <a:t>اعراض البياض الدقيقي على المجموع الخضري لنبات الورد</a:t>
            </a:r>
            <a:endParaRPr lang="en-US" sz="2800" b="1" dirty="0"/>
          </a:p>
        </p:txBody>
      </p:sp>
    </p:spTree>
    <p:extLst>
      <p:ext uri="{BB962C8B-B14F-4D97-AF65-F5344CB8AC3E}">
        <p14:creationId xmlns:p14="http://schemas.microsoft.com/office/powerpoint/2010/main" val="746544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صر نائب للنص 3"/>
          <p:cNvSpPr>
            <a:spLocks noGrp="1"/>
          </p:cNvSpPr>
          <p:nvPr>
            <p:ph type="body" sz="half" idx="2"/>
          </p:nvPr>
        </p:nvSpPr>
        <p:spPr>
          <a:xfrm>
            <a:off x="762000" y="4572000"/>
            <a:ext cx="7620000" cy="1524000"/>
          </a:xfrm>
        </p:spPr>
        <p:txBody>
          <a:bodyPr/>
          <a:lstStyle/>
          <a:p>
            <a:pPr algn="ctr"/>
            <a:r>
              <a:rPr lang="ar-IQ" sz="2400" b="1" smtClean="0">
                <a:solidFill>
                  <a:schemeClr val="bg1"/>
                </a:solidFill>
              </a:rPr>
              <a:t>أعراض الإصابة بمرض البياض الدقيقي في العنب المتسبب عن الفطر </a:t>
            </a:r>
            <a:r>
              <a:rPr lang="en-US" sz="2400" b="1" i="1" smtClean="0">
                <a:solidFill>
                  <a:schemeClr val="bg1"/>
                </a:solidFill>
              </a:rPr>
              <a:t>Uncinula necator</a:t>
            </a:r>
            <a:r>
              <a:rPr lang="ar-IQ" sz="2400" b="1" smtClean="0">
                <a:solidFill>
                  <a:schemeClr val="bg1"/>
                </a:solidFill>
              </a:rPr>
              <a:t>في اليمين تظهر الأعراض على الأوراق .وفي اليسار يظهر الطور الجنسي للمسبب المرضي</a:t>
            </a:r>
            <a:endParaRPr lang="en-US" sz="2400" smtClean="0">
              <a:solidFill>
                <a:schemeClr val="bg1"/>
              </a:solidFill>
            </a:endParaRPr>
          </a:p>
        </p:txBody>
      </p:sp>
      <p:pic>
        <p:nvPicPr>
          <p:cNvPr id="45059" name="Picture 2" descr="powdery%20mildew%20leaf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2500" b="12500"/>
          <a:stretch>
            <a:fillRect/>
          </a:stretch>
        </p:blipFill>
        <p:spPr>
          <a:xfrm>
            <a:off x="3556000" y="0"/>
            <a:ext cx="5588000" cy="4572000"/>
          </a:xfrm>
        </p:spPr>
      </p:pic>
      <p:pic>
        <p:nvPicPr>
          <p:cNvPr id="45060" name="Picture 3" descr="uncin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81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093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وان 1"/>
          <p:cNvSpPr>
            <a:spLocks noGrp="1"/>
          </p:cNvSpPr>
          <p:nvPr>
            <p:ph type="title"/>
          </p:nvPr>
        </p:nvSpPr>
        <p:spPr/>
        <p:txBody>
          <a:bodyPr/>
          <a:lstStyle/>
          <a:p>
            <a:pPr algn="r"/>
            <a:r>
              <a:rPr lang="ar-IQ" sz="2800" b="1" smtClean="0">
                <a:solidFill>
                  <a:srgbClr val="FFFF00"/>
                </a:solidFill>
              </a:rPr>
              <a:t>أمثلة لبعض أجناس البياض الدقيقي مع أسماء النباتات التي تصيبها</a:t>
            </a:r>
          </a:p>
        </p:txBody>
      </p:sp>
      <p:sp>
        <p:nvSpPr>
          <p:cNvPr id="3" name="عنصر نائب للمحتوى 2"/>
          <p:cNvSpPr>
            <a:spLocks noGrp="1"/>
          </p:cNvSpPr>
          <p:nvPr>
            <p:ph sz="half" idx="1"/>
          </p:nvPr>
        </p:nvSpPr>
        <p:spPr>
          <a:xfrm>
            <a:off x="0" y="1143000"/>
            <a:ext cx="4191000" cy="5410200"/>
          </a:xfrm>
        </p:spPr>
        <p:txBody>
          <a:bodyPr/>
          <a:lstStyle/>
          <a:p>
            <a:pPr>
              <a:buFontTx/>
              <a:buNone/>
              <a:defRPr/>
            </a:pPr>
            <a:r>
              <a:rPr lang="ar-IQ" dirty="0" smtClean="0">
                <a:solidFill>
                  <a:schemeClr val="accent3"/>
                </a:solidFill>
              </a:rPr>
              <a:t>البياض الدقيقي في القرعيات </a:t>
            </a:r>
          </a:p>
          <a:p>
            <a:pPr>
              <a:buFontTx/>
              <a:buNone/>
              <a:defRPr/>
            </a:pPr>
            <a:r>
              <a:rPr lang="ar-IQ" dirty="0" smtClean="0">
                <a:solidFill>
                  <a:schemeClr val="accent3"/>
                </a:solidFill>
              </a:rPr>
              <a:t>البياض الدقيقي في الباذنجانيات</a:t>
            </a:r>
          </a:p>
          <a:p>
            <a:pPr>
              <a:buFontTx/>
              <a:buNone/>
              <a:defRPr/>
            </a:pPr>
            <a:r>
              <a:rPr lang="ar-IQ" dirty="0" smtClean="0">
                <a:solidFill>
                  <a:schemeClr val="accent3"/>
                </a:solidFill>
              </a:rPr>
              <a:t>مسبب البياض الدقيقي في العنب</a:t>
            </a:r>
          </a:p>
          <a:p>
            <a:pPr>
              <a:buFontTx/>
              <a:buNone/>
              <a:defRPr/>
            </a:pPr>
            <a:r>
              <a:rPr lang="ar-IQ" dirty="0" smtClean="0">
                <a:solidFill>
                  <a:schemeClr val="accent3"/>
                </a:solidFill>
              </a:rPr>
              <a:t>مسبب البياض الدقيقي في الورد</a:t>
            </a:r>
          </a:p>
          <a:p>
            <a:pPr>
              <a:buFontTx/>
              <a:buNone/>
              <a:defRPr/>
            </a:pPr>
            <a:endParaRPr lang="ar-IQ" dirty="0" smtClean="0">
              <a:solidFill>
                <a:schemeClr val="accent3"/>
              </a:solidFill>
            </a:endParaRPr>
          </a:p>
          <a:p>
            <a:pPr>
              <a:buFontTx/>
              <a:buNone/>
              <a:defRPr/>
            </a:pPr>
            <a:r>
              <a:rPr lang="ar-IQ" dirty="0" smtClean="0">
                <a:solidFill>
                  <a:schemeClr val="accent3"/>
                </a:solidFill>
              </a:rPr>
              <a:t>مسبب البياض الدقيقي في التفاح </a:t>
            </a:r>
          </a:p>
          <a:p>
            <a:pPr>
              <a:buFontTx/>
              <a:buNone/>
              <a:defRPr/>
            </a:pPr>
            <a:r>
              <a:rPr lang="ar-IQ" dirty="0" smtClean="0">
                <a:solidFill>
                  <a:schemeClr val="accent3"/>
                </a:solidFill>
              </a:rPr>
              <a:t>مسبب البياض الدقيقي في التوت</a:t>
            </a:r>
          </a:p>
          <a:p>
            <a:pPr>
              <a:buFontTx/>
              <a:buNone/>
              <a:defRPr/>
            </a:pPr>
            <a:endParaRPr lang="ar-IQ" dirty="0" smtClean="0">
              <a:solidFill>
                <a:schemeClr val="accent3"/>
              </a:solidFill>
            </a:endParaRPr>
          </a:p>
          <a:p>
            <a:pPr>
              <a:buFontTx/>
              <a:buNone/>
              <a:defRPr/>
            </a:pPr>
            <a:endParaRPr lang="ar-IQ" dirty="0">
              <a:solidFill>
                <a:schemeClr val="accent3"/>
              </a:solidFill>
            </a:endParaRPr>
          </a:p>
        </p:txBody>
      </p:sp>
      <p:sp>
        <p:nvSpPr>
          <p:cNvPr id="50180" name="عنصر نائب للمحتوى 3"/>
          <p:cNvSpPr>
            <a:spLocks noGrp="1"/>
          </p:cNvSpPr>
          <p:nvPr>
            <p:ph sz="half" idx="2"/>
          </p:nvPr>
        </p:nvSpPr>
        <p:spPr>
          <a:xfrm>
            <a:off x="4191000" y="1143000"/>
            <a:ext cx="5181600" cy="5410200"/>
          </a:xfrm>
        </p:spPr>
        <p:txBody>
          <a:bodyPr/>
          <a:lstStyle/>
          <a:p>
            <a:pPr marL="514350" indent="-514350">
              <a:buFontTx/>
              <a:buAutoNum type="arabicPeriod"/>
            </a:pPr>
            <a:r>
              <a:rPr lang="ar-IQ" dirty="0" smtClean="0">
                <a:solidFill>
                  <a:srgbClr val="FFFFFF"/>
                </a:solidFill>
              </a:rPr>
              <a:t> </a:t>
            </a:r>
            <a:r>
              <a:rPr lang="en-US" i="1" dirty="0" err="1" smtClean="0">
                <a:solidFill>
                  <a:srgbClr val="FFFFFF"/>
                </a:solidFill>
              </a:rPr>
              <a:t>Erysiphe</a:t>
            </a:r>
            <a:r>
              <a:rPr lang="en-US" i="1" dirty="0" smtClean="0">
                <a:solidFill>
                  <a:srgbClr val="FFFFFF"/>
                </a:solidFill>
              </a:rPr>
              <a:t> </a:t>
            </a:r>
            <a:r>
              <a:rPr lang="en-US" i="1" dirty="0" err="1" smtClean="0">
                <a:solidFill>
                  <a:srgbClr val="FFFFFF"/>
                </a:solidFill>
              </a:rPr>
              <a:t>cichoracearum</a:t>
            </a:r>
            <a:endParaRPr lang="ar-IQ" i="1" dirty="0" smtClean="0">
              <a:solidFill>
                <a:srgbClr val="FFFFFF"/>
              </a:solidFill>
            </a:endParaRPr>
          </a:p>
          <a:p>
            <a:pPr marL="514350" indent="-514350">
              <a:buFontTx/>
              <a:buAutoNum type="arabicPeriod"/>
            </a:pPr>
            <a:r>
              <a:rPr lang="en-US" i="1" dirty="0" err="1" smtClean="0">
                <a:solidFill>
                  <a:srgbClr val="FFFFFF"/>
                </a:solidFill>
              </a:rPr>
              <a:t>Leveillula</a:t>
            </a:r>
            <a:r>
              <a:rPr lang="en-US" i="1" dirty="0" smtClean="0">
                <a:solidFill>
                  <a:srgbClr val="FFFFFF"/>
                </a:solidFill>
              </a:rPr>
              <a:t> </a:t>
            </a:r>
            <a:r>
              <a:rPr lang="en-US" i="1" dirty="0" err="1" smtClean="0">
                <a:solidFill>
                  <a:srgbClr val="FFFFFF"/>
                </a:solidFill>
              </a:rPr>
              <a:t>taurica</a:t>
            </a:r>
            <a:r>
              <a:rPr lang="en-US" i="1" dirty="0" smtClean="0">
                <a:solidFill>
                  <a:srgbClr val="FFFFFF"/>
                </a:solidFill>
              </a:rPr>
              <a:t>     </a:t>
            </a:r>
            <a:endParaRPr lang="ar-IQ" i="1" dirty="0" smtClean="0">
              <a:solidFill>
                <a:srgbClr val="FFFFFF"/>
              </a:solidFill>
            </a:endParaRPr>
          </a:p>
          <a:p>
            <a:pPr marL="514350" indent="-514350">
              <a:buFontTx/>
              <a:buAutoNum type="arabicPeriod"/>
            </a:pPr>
            <a:r>
              <a:rPr lang="ar-IQ" i="1" dirty="0" smtClean="0">
                <a:solidFill>
                  <a:srgbClr val="FFFFFF"/>
                </a:solidFill>
              </a:rPr>
              <a:t> </a:t>
            </a:r>
            <a:r>
              <a:rPr lang="en-US" i="1" dirty="0" err="1" smtClean="0">
                <a:solidFill>
                  <a:srgbClr val="FFFFFF"/>
                </a:solidFill>
              </a:rPr>
              <a:t>Uncinula</a:t>
            </a:r>
            <a:r>
              <a:rPr lang="en-US" i="1" dirty="0" smtClean="0">
                <a:solidFill>
                  <a:srgbClr val="FFFFFF"/>
                </a:solidFill>
              </a:rPr>
              <a:t> </a:t>
            </a:r>
            <a:r>
              <a:rPr lang="en-US" i="1" dirty="0" err="1" smtClean="0">
                <a:solidFill>
                  <a:srgbClr val="FFFFFF"/>
                </a:solidFill>
              </a:rPr>
              <a:t>necator</a:t>
            </a:r>
            <a:r>
              <a:rPr lang="en-US" i="1" dirty="0" smtClean="0">
                <a:solidFill>
                  <a:srgbClr val="FFFFFF"/>
                </a:solidFill>
              </a:rPr>
              <a:t>  </a:t>
            </a:r>
            <a:r>
              <a:rPr lang="ar-IQ" i="1" dirty="0" smtClean="0">
                <a:solidFill>
                  <a:srgbClr val="FFFFFF"/>
                </a:solidFill>
              </a:rPr>
              <a:t>                        </a:t>
            </a:r>
          </a:p>
          <a:p>
            <a:pPr marL="514350" indent="-514350">
              <a:buFontTx/>
              <a:buAutoNum type="arabicPeriod"/>
            </a:pPr>
            <a:r>
              <a:rPr lang="en-US" i="1" dirty="0" err="1" smtClean="0">
                <a:solidFill>
                  <a:srgbClr val="FFFFFF"/>
                </a:solidFill>
              </a:rPr>
              <a:t>Sphaerotheca</a:t>
            </a:r>
            <a:r>
              <a:rPr lang="en-US" i="1" dirty="0" smtClean="0">
                <a:solidFill>
                  <a:srgbClr val="FFFFFF"/>
                </a:solidFill>
              </a:rPr>
              <a:t> </a:t>
            </a:r>
            <a:r>
              <a:rPr lang="en-US" i="1" dirty="0" err="1" smtClean="0">
                <a:solidFill>
                  <a:srgbClr val="FFFFFF"/>
                </a:solidFill>
              </a:rPr>
              <a:t>pannosa</a:t>
            </a:r>
            <a:r>
              <a:rPr lang="en-US" i="1" dirty="0" smtClean="0">
                <a:solidFill>
                  <a:srgbClr val="FFFFFF"/>
                </a:solidFill>
              </a:rPr>
              <a:t> var. </a:t>
            </a:r>
            <a:r>
              <a:rPr lang="en-US" i="1" dirty="0" err="1" smtClean="0">
                <a:solidFill>
                  <a:srgbClr val="FFFFFF"/>
                </a:solidFill>
              </a:rPr>
              <a:t>rosae</a:t>
            </a:r>
            <a:endParaRPr lang="en-US" i="1" dirty="0" smtClean="0">
              <a:solidFill>
                <a:srgbClr val="FFFFFF"/>
              </a:solidFill>
            </a:endParaRPr>
          </a:p>
          <a:p>
            <a:pPr marL="514350" indent="-514350">
              <a:buFontTx/>
              <a:buAutoNum type="arabicPeriod"/>
            </a:pPr>
            <a:r>
              <a:rPr lang="en-US" i="1" dirty="0" err="1" smtClean="0">
                <a:solidFill>
                  <a:srgbClr val="FFFFFF"/>
                </a:solidFill>
              </a:rPr>
              <a:t>Podosphaera</a:t>
            </a:r>
            <a:r>
              <a:rPr lang="en-US" i="1" dirty="0" smtClean="0">
                <a:solidFill>
                  <a:srgbClr val="FFFFFF"/>
                </a:solidFill>
              </a:rPr>
              <a:t> </a:t>
            </a:r>
            <a:r>
              <a:rPr lang="en-US" i="1" dirty="0" err="1" smtClean="0">
                <a:solidFill>
                  <a:srgbClr val="FFFFFF"/>
                </a:solidFill>
              </a:rPr>
              <a:t>leucotricha</a:t>
            </a:r>
            <a:endParaRPr lang="ar-IQ" i="1" dirty="0" smtClean="0">
              <a:solidFill>
                <a:srgbClr val="FFFFFF"/>
              </a:solidFill>
            </a:endParaRPr>
          </a:p>
          <a:p>
            <a:pPr marL="514350" indent="-514350">
              <a:buFontTx/>
              <a:buAutoNum type="arabicPeriod"/>
            </a:pPr>
            <a:r>
              <a:rPr lang="en-US" i="1" dirty="0" err="1" smtClean="0">
                <a:solidFill>
                  <a:srgbClr val="FFFFFF"/>
                </a:solidFill>
              </a:rPr>
              <a:t>Phyllactinia</a:t>
            </a:r>
            <a:r>
              <a:rPr lang="en-US" i="1" dirty="0" smtClean="0">
                <a:solidFill>
                  <a:srgbClr val="FFFFFF"/>
                </a:solidFill>
              </a:rPr>
              <a:t> </a:t>
            </a:r>
            <a:r>
              <a:rPr lang="en-US" i="1" dirty="0" err="1" smtClean="0">
                <a:solidFill>
                  <a:srgbClr val="FFFFFF"/>
                </a:solidFill>
              </a:rPr>
              <a:t>corylea</a:t>
            </a:r>
            <a:r>
              <a:rPr lang="en-US" i="1" dirty="0" smtClean="0">
                <a:solidFill>
                  <a:srgbClr val="FFFFFF"/>
                </a:solidFill>
              </a:rPr>
              <a:t> </a:t>
            </a:r>
            <a:endParaRPr lang="ar-IQ" i="1" dirty="0" smtClean="0">
              <a:solidFill>
                <a:srgbClr val="FFFFFF"/>
              </a:solidFill>
            </a:endParaRPr>
          </a:p>
          <a:p>
            <a:pPr marL="514350" indent="-514350">
              <a:buFontTx/>
              <a:buNone/>
            </a:pPr>
            <a:endParaRPr lang="ar-IQ" i="1" dirty="0" smtClean="0">
              <a:solidFill>
                <a:srgbClr val="FFFFFF"/>
              </a:solidFill>
            </a:endParaRPr>
          </a:p>
        </p:txBody>
      </p:sp>
    </p:spTree>
    <p:extLst>
      <p:ext uri="{BB962C8B-B14F-4D97-AF65-F5344CB8AC3E}">
        <p14:creationId xmlns:p14="http://schemas.microsoft.com/office/powerpoint/2010/main" val="109305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وان 1"/>
          <p:cNvSpPr>
            <a:spLocks noGrp="1"/>
          </p:cNvSpPr>
          <p:nvPr>
            <p:ph type="title"/>
          </p:nvPr>
        </p:nvSpPr>
        <p:spPr>
          <a:xfrm>
            <a:off x="457200" y="274638"/>
            <a:ext cx="8229600" cy="639762"/>
          </a:xfrm>
        </p:spPr>
        <p:txBody>
          <a:bodyPr/>
          <a:lstStyle/>
          <a:p>
            <a:r>
              <a:rPr lang="ar-IQ" smtClean="0">
                <a:solidFill>
                  <a:srgbClr val="FFFF00"/>
                </a:solidFill>
              </a:rPr>
              <a:t>مرض الاركوت </a:t>
            </a:r>
            <a:r>
              <a:rPr lang="en-US" smtClean="0">
                <a:solidFill>
                  <a:srgbClr val="FFFF00"/>
                </a:solidFill>
              </a:rPr>
              <a:t>Ergot disease</a:t>
            </a:r>
            <a:endParaRPr lang="ar-IQ" smtClean="0">
              <a:solidFill>
                <a:srgbClr val="FFFF00"/>
              </a:solidFill>
            </a:endParaRPr>
          </a:p>
        </p:txBody>
      </p:sp>
      <p:sp>
        <p:nvSpPr>
          <p:cNvPr id="3" name="عنصر نائب للمحتوى 2"/>
          <p:cNvSpPr>
            <a:spLocks noGrp="1"/>
          </p:cNvSpPr>
          <p:nvPr>
            <p:ph idx="1"/>
          </p:nvPr>
        </p:nvSpPr>
        <p:spPr>
          <a:xfrm>
            <a:off x="228600" y="990600"/>
            <a:ext cx="8763000" cy="5638800"/>
          </a:xfrm>
        </p:spPr>
        <p:txBody>
          <a:bodyPr/>
          <a:lstStyle/>
          <a:p>
            <a:pPr algn="just">
              <a:defRPr/>
            </a:pPr>
            <a:r>
              <a:rPr lang="ar-IQ" sz="2800" dirty="0" smtClean="0">
                <a:solidFill>
                  <a:schemeClr val="accent3"/>
                </a:solidFill>
              </a:rPr>
              <a:t>تظهر الأعراض بشكل إفرازات عسلية على أزهار السنابل المصابة(عبارة عن الطور الكونيدي للمسبب المرضي) مما يجذب الحشرات للتغذية على الإفرازات فتعمل على نشر الكونيدات للنباتات السليمة .وتظهر قرب نضج المحصول أجسام حجرية في السنابل المصابة ذات لون اسود يتراوح طولها من 2_20 ملم وأكثر أحيانا تسقط في التربة وفي موسم النمو التالي تنبت مكونة حشية ثمرية </a:t>
            </a:r>
            <a:r>
              <a:rPr lang="en-US" sz="2800" dirty="0" err="1" smtClean="0">
                <a:solidFill>
                  <a:schemeClr val="accent3"/>
                </a:solidFill>
              </a:rPr>
              <a:t>Stroma</a:t>
            </a:r>
            <a:r>
              <a:rPr lang="en-US" sz="2800" dirty="0" smtClean="0">
                <a:solidFill>
                  <a:schemeClr val="accent3"/>
                </a:solidFill>
              </a:rPr>
              <a:t> </a:t>
            </a:r>
            <a:r>
              <a:rPr lang="ar-IQ" sz="2800" dirty="0" smtClean="0">
                <a:solidFill>
                  <a:schemeClr val="accent3"/>
                </a:solidFill>
              </a:rPr>
              <a:t> تنطمر فيها الأجسام الثمرية </a:t>
            </a:r>
            <a:r>
              <a:rPr lang="en-US" sz="2800" dirty="0" err="1" smtClean="0">
                <a:solidFill>
                  <a:schemeClr val="accent3"/>
                </a:solidFill>
              </a:rPr>
              <a:t>Perithecia</a:t>
            </a:r>
            <a:r>
              <a:rPr lang="ar-IQ" sz="2800" dirty="0" smtClean="0">
                <a:solidFill>
                  <a:schemeClr val="accent3"/>
                </a:solidFill>
              </a:rPr>
              <a:t> تنطلق منها الابواغ الكيسية بقوة والتي تكون خيطية الشكل فتحمل بواسطة الرياح لتصيب نباتات أخرى.تحدث العدوى للأزهار المتفتحة فقط.</a:t>
            </a:r>
          </a:p>
          <a:p>
            <a:pPr algn="just">
              <a:defRPr/>
            </a:pPr>
            <a:r>
              <a:rPr lang="ar-IQ" sz="2800" dirty="0" smtClean="0">
                <a:solidFill>
                  <a:schemeClr val="accent3"/>
                </a:solidFill>
              </a:rPr>
              <a:t>تحتوي الأجسام الحجرية على مادة الارجوتين السامة </a:t>
            </a:r>
            <a:r>
              <a:rPr lang="en-US" sz="2800" dirty="0" err="1" smtClean="0">
                <a:solidFill>
                  <a:schemeClr val="accent3"/>
                </a:solidFill>
              </a:rPr>
              <a:t>Ergotin</a:t>
            </a:r>
            <a:r>
              <a:rPr lang="ar-IQ" sz="2800" dirty="0" smtClean="0">
                <a:solidFill>
                  <a:schemeClr val="accent3"/>
                </a:solidFill>
              </a:rPr>
              <a:t> والتي تسبب حالات تسمم وموت إذا وجدت الأجسام الحجرية بنسبة </a:t>
            </a:r>
            <a:r>
              <a:rPr lang="en-US" sz="2800" dirty="0" smtClean="0">
                <a:solidFill>
                  <a:schemeClr val="accent3"/>
                </a:solidFill>
              </a:rPr>
              <a:t>0.1</a:t>
            </a:r>
            <a:r>
              <a:rPr lang="ar-IQ" sz="2800" dirty="0" smtClean="0">
                <a:solidFill>
                  <a:schemeClr val="accent3"/>
                </a:solidFill>
              </a:rPr>
              <a:t> </a:t>
            </a:r>
            <a:r>
              <a:rPr lang="en-US" sz="2800" dirty="0" smtClean="0">
                <a:solidFill>
                  <a:schemeClr val="accent3"/>
                </a:solidFill>
              </a:rPr>
              <a:t>%</a:t>
            </a:r>
            <a:r>
              <a:rPr lang="ar-IQ" sz="2800" dirty="0" smtClean="0">
                <a:solidFill>
                  <a:schemeClr val="accent3"/>
                </a:solidFill>
              </a:rPr>
              <a:t> من الوزن الكلي للحبوب,كذلك تم استخدام هذه المادة كعلاج في حالات إيقاف النزيف</a:t>
            </a:r>
            <a:endParaRPr lang="ar-IQ" sz="2800" dirty="0">
              <a:solidFill>
                <a:schemeClr val="accent3"/>
              </a:solidFill>
            </a:endParaRPr>
          </a:p>
        </p:txBody>
      </p:sp>
    </p:spTree>
    <p:extLst>
      <p:ext uri="{BB962C8B-B14F-4D97-AF65-F5344CB8AC3E}">
        <p14:creationId xmlns:p14="http://schemas.microsoft.com/office/powerpoint/2010/main" val="1482468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عنصر نائب للنص 3"/>
          <p:cNvSpPr>
            <a:spLocks noGrp="1"/>
          </p:cNvSpPr>
          <p:nvPr>
            <p:ph type="body" sz="half" idx="2"/>
          </p:nvPr>
        </p:nvSpPr>
        <p:spPr>
          <a:xfrm>
            <a:off x="0" y="5410200"/>
            <a:ext cx="9144000" cy="1447800"/>
          </a:xfrm>
        </p:spPr>
        <p:txBody>
          <a:bodyPr/>
          <a:lstStyle/>
          <a:p>
            <a:pPr algn="ctr"/>
            <a:r>
              <a:rPr lang="ar-IQ" sz="2400" b="1" dirty="0" smtClean="0">
                <a:solidFill>
                  <a:schemeClr val="bg1"/>
                </a:solidFill>
              </a:rPr>
              <a:t>الصورة في اليمين توضح الأجسام الحجرية التي تحل محل السنابل المصابة بالفطر  </a:t>
            </a:r>
            <a:r>
              <a:rPr lang="en-US" sz="2400" b="1" i="1" dirty="0" err="1" smtClean="0">
                <a:solidFill>
                  <a:schemeClr val="bg1"/>
                </a:solidFill>
              </a:rPr>
              <a:t>Claviceps</a:t>
            </a:r>
            <a:r>
              <a:rPr lang="en-US" sz="2400" b="1" i="1" dirty="0" smtClean="0">
                <a:solidFill>
                  <a:schemeClr val="bg1"/>
                </a:solidFill>
              </a:rPr>
              <a:t> </a:t>
            </a:r>
            <a:r>
              <a:rPr lang="en-US" sz="2400" b="1" i="1" dirty="0" err="1" smtClean="0">
                <a:solidFill>
                  <a:schemeClr val="bg1"/>
                </a:solidFill>
              </a:rPr>
              <a:t>purpurea</a:t>
            </a:r>
            <a:r>
              <a:rPr lang="ar-IQ" sz="2400" b="1" dirty="0" smtClean="0">
                <a:solidFill>
                  <a:schemeClr val="bg1"/>
                </a:solidFill>
              </a:rPr>
              <a:t> المسبب لمرض </a:t>
            </a:r>
            <a:r>
              <a:rPr lang="ar-IQ" sz="2400" b="1" dirty="0" err="1" smtClean="0">
                <a:solidFill>
                  <a:schemeClr val="bg1"/>
                </a:solidFill>
              </a:rPr>
              <a:t>الاركوت</a:t>
            </a:r>
            <a:r>
              <a:rPr lang="ar-IQ" sz="2400" b="1" dirty="0" smtClean="0">
                <a:solidFill>
                  <a:schemeClr val="bg1"/>
                </a:solidFill>
              </a:rPr>
              <a:t> على محاصيل الحبوب وفي اليسار حشية ثمرية </a:t>
            </a:r>
            <a:r>
              <a:rPr lang="ar-IQ" sz="2400" b="1" dirty="0" err="1" smtClean="0">
                <a:solidFill>
                  <a:schemeClr val="bg1"/>
                </a:solidFill>
              </a:rPr>
              <a:t>كيسية</a:t>
            </a:r>
            <a:r>
              <a:rPr lang="ar-IQ" sz="2400" b="1" dirty="0" smtClean="0">
                <a:solidFill>
                  <a:schemeClr val="bg1"/>
                </a:solidFill>
              </a:rPr>
              <a:t> تحوي بداخلها الأجسام الثمرية الواضحة والحاوية على الأكياس والابواغ الكيسية خيطية الشكل</a:t>
            </a:r>
            <a:endParaRPr lang="en-US" sz="2400" dirty="0" smtClean="0">
              <a:solidFill>
                <a:schemeClr val="bg1"/>
              </a:solidFill>
            </a:endParaRPr>
          </a:p>
          <a:p>
            <a:endParaRPr lang="ar-IQ" dirty="0" smtClean="0"/>
          </a:p>
        </p:txBody>
      </p:sp>
      <p:pic>
        <p:nvPicPr>
          <p:cNvPr id="52227" name="Picture 2" descr="050924-claviceps-purpurea"/>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9321" b="29321"/>
          <a:stretch>
            <a:fillRect/>
          </a:stretch>
        </p:blipFill>
        <p:spPr>
          <a:xfrm>
            <a:off x="4343400" y="0"/>
            <a:ext cx="4800600" cy="5334000"/>
          </a:xfrm>
        </p:spPr>
      </p:pic>
      <p:pic>
        <p:nvPicPr>
          <p:cNvPr id="52228" name="Picture 3" descr="Claviceps purpure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43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601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عنوان 1"/>
          <p:cNvSpPr>
            <a:spLocks noGrp="1"/>
          </p:cNvSpPr>
          <p:nvPr>
            <p:ph type="title"/>
          </p:nvPr>
        </p:nvSpPr>
        <p:spPr>
          <a:xfrm>
            <a:off x="457200" y="274638"/>
            <a:ext cx="8229600" cy="6202362"/>
          </a:xfrm>
        </p:spPr>
        <p:txBody>
          <a:bodyPr/>
          <a:lstStyle/>
          <a:p>
            <a:r>
              <a:rPr lang="ar-IQ" smtClean="0">
                <a:solidFill>
                  <a:srgbClr val="FFFF00"/>
                </a:solidFill>
              </a:rPr>
              <a:t>أمراض الفطريات القرصية</a:t>
            </a:r>
            <a:br>
              <a:rPr lang="ar-IQ" smtClean="0">
                <a:solidFill>
                  <a:srgbClr val="FFFF00"/>
                </a:solidFill>
              </a:rPr>
            </a:br>
            <a:r>
              <a:rPr lang="en-US" smtClean="0">
                <a:solidFill>
                  <a:srgbClr val="FFFF00"/>
                </a:solidFill>
              </a:rPr>
              <a:t>Discomycetes</a:t>
            </a:r>
            <a:endParaRPr lang="ar-IQ" smtClean="0">
              <a:solidFill>
                <a:srgbClr val="FFFF00"/>
              </a:solidFill>
            </a:endParaRPr>
          </a:p>
        </p:txBody>
      </p:sp>
    </p:spTree>
    <p:extLst>
      <p:ext uri="{BB962C8B-B14F-4D97-AF65-F5344CB8AC3E}">
        <p14:creationId xmlns:p14="http://schemas.microsoft.com/office/powerpoint/2010/main" val="977494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0" y="0"/>
            <a:ext cx="9144000" cy="6858000"/>
          </a:xfrm>
        </p:spPr>
        <p:txBody>
          <a:bodyPr/>
          <a:lstStyle/>
          <a:p>
            <a:pPr>
              <a:defRPr/>
            </a:pPr>
            <a:r>
              <a:rPr lang="ar-IQ" b="1" dirty="0" smtClean="0">
                <a:solidFill>
                  <a:schemeClr val="accent3"/>
                </a:solidFill>
              </a:rPr>
              <a:t>العفن الأبيض على محاصيل الخضر </a:t>
            </a:r>
            <a:r>
              <a:rPr lang="en-US" b="1" dirty="0" smtClean="0">
                <a:solidFill>
                  <a:schemeClr val="accent3"/>
                </a:solidFill>
              </a:rPr>
              <a:t>White Rot Disease</a:t>
            </a:r>
            <a:r>
              <a:rPr lang="ar-IQ" b="1" dirty="0" smtClean="0">
                <a:solidFill>
                  <a:schemeClr val="accent3"/>
                </a:solidFill>
              </a:rPr>
              <a:t>  </a:t>
            </a:r>
          </a:p>
          <a:p>
            <a:pPr>
              <a:defRPr/>
            </a:pPr>
            <a:r>
              <a:rPr lang="ar-IQ" dirty="0" smtClean="0">
                <a:solidFill>
                  <a:schemeClr val="accent3"/>
                </a:solidFill>
              </a:rPr>
              <a:t>يسبب ذبول للشتلات الصغيرة في المشتل </a:t>
            </a:r>
            <a:r>
              <a:rPr lang="en-US" dirty="0" smtClean="0">
                <a:solidFill>
                  <a:schemeClr val="accent3"/>
                </a:solidFill>
              </a:rPr>
              <a:t>Damping off  </a:t>
            </a:r>
            <a:endParaRPr lang="ar-IQ" dirty="0" smtClean="0">
              <a:solidFill>
                <a:schemeClr val="accent3"/>
              </a:solidFill>
            </a:endParaRPr>
          </a:p>
          <a:p>
            <a:pPr>
              <a:defRPr/>
            </a:pPr>
            <a:r>
              <a:rPr lang="ar-IQ" sz="2800" dirty="0" smtClean="0">
                <a:solidFill>
                  <a:schemeClr val="accent3"/>
                </a:solidFill>
              </a:rPr>
              <a:t>يصيب النباتات المزروعة في الحقل  في منطقة التاج القريبة من سطح التربة فتظهر بقع مائية لونها بني تمتد لتشمل الجذور فتسبب لها تعفنا,كما قد تمتد الإصابة للأعلى فتصيب الأوراق القريبة من سطح التربة ,كما قد تصيب الثمار وتسبب لها تعفنا طريا, يبدأ من قمة الثمرة ويمتد ليشمل جميع أجزاء الثمرة فتسقط وتتكون عليها </a:t>
            </a:r>
            <a:r>
              <a:rPr lang="ar-IQ" sz="2800" dirty="0" smtClean="0">
                <a:solidFill>
                  <a:srgbClr val="FFFF00"/>
                </a:solidFill>
              </a:rPr>
              <a:t>أجسام حجرية مختلفة الأحجام يصل قطرها أحيانا 1سم.</a:t>
            </a:r>
            <a:r>
              <a:rPr lang="ar-IQ" sz="2800" dirty="0" smtClean="0">
                <a:solidFill>
                  <a:schemeClr val="bg1"/>
                </a:solidFill>
              </a:rPr>
              <a:t>تكون مطمورة في الغزل الفطري الأبيض الكثيف المتكون في مناطق الإصابة,وهي تعتبر أهم علامة تميز هذا المرض عن غيره من الأمراض المشابهة له.</a:t>
            </a:r>
          </a:p>
          <a:p>
            <a:pPr>
              <a:defRPr/>
            </a:pPr>
            <a:r>
              <a:rPr lang="ar-IQ" sz="2800" dirty="0" smtClean="0">
                <a:solidFill>
                  <a:schemeClr val="bg1"/>
                </a:solidFill>
              </a:rPr>
              <a:t>للفطر طور كونيدي (ناقص) يسمى </a:t>
            </a:r>
            <a:r>
              <a:rPr lang="en-US" sz="2800" i="1" dirty="0" err="1" smtClean="0">
                <a:solidFill>
                  <a:schemeClr val="bg1"/>
                </a:solidFill>
              </a:rPr>
              <a:t>Monilinia</a:t>
            </a:r>
            <a:r>
              <a:rPr lang="en-US" sz="2800" i="1" dirty="0" smtClean="0">
                <a:solidFill>
                  <a:schemeClr val="bg1"/>
                </a:solidFill>
              </a:rPr>
              <a:t> </a:t>
            </a:r>
            <a:r>
              <a:rPr lang="ar-IQ" sz="2800" i="1" dirty="0" smtClean="0">
                <a:solidFill>
                  <a:schemeClr val="bg1"/>
                </a:solidFill>
              </a:rPr>
              <a:t> .</a:t>
            </a:r>
          </a:p>
          <a:p>
            <a:pPr>
              <a:defRPr/>
            </a:pPr>
            <a:r>
              <a:rPr lang="ar-IQ" sz="2800" dirty="0" smtClean="0">
                <a:solidFill>
                  <a:schemeClr val="accent3"/>
                </a:solidFill>
              </a:rPr>
              <a:t>الطور الكيسي يكون على شكل جسم ثمري كاسي </a:t>
            </a:r>
            <a:r>
              <a:rPr lang="en-US" sz="2800" dirty="0" err="1" smtClean="0">
                <a:solidFill>
                  <a:schemeClr val="accent3"/>
                </a:solidFill>
              </a:rPr>
              <a:t>Apothecium</a:t>
            </a:r>
            <a:r>
              <a:rPr lang="en-US" sz="2800" dirty="0" smtClean="0">
                <a:solidFill>
                  <a:schemeClr val="accent3"/>
                </a:solidFill>
              </a:rPr>
              <a:t> </a:t>
            </a:r>
            <a:r>
              <a:rPr lang="ar-IQ" sz="2800" dirty="0" smtClean="0">
                <a:solidFill>
                  <a:schemeClr val="accent3"/>
                </a:solidFill>
              </a:rPr>
              <a:t> ينتج من إنبات الأجسام الحجرية </a:t>
            </a:r>
            <a:r>
              <a:rPr lang="en-US" sz="2800" dirty="0" err="1" smtClean="0">
                <a:solidFill>
                  <a:schemeClr val="accent3"/>
                </a:solidFill>
              </a:rPr>
              <a:t>Sclerotia</a:t>
            </a:r>
            <a:r>
              <a:rPr lang="ar-IQ" sz="2800" dirty="0" smtClean="0">
                <a:solidFill>
                  <a:schemeClr val="accent3"/>
                </a:solidFill>
              </a:rPr>
              <a:t> التي يشتي بها الفطر في التربة.</a:t>
            </a:r>
            <a:endParaRPr lang="ar-IQ" sz="2800" dirty="0">
              <a:solidFill>
                <a:schemeClr val="accent3"/>
              </a:solidFill>
            </a:endParaRPr>
          </a:p>
        </p:txBody>
      </p:sp>
    </p:spTree>
    <p:extLst>
      <p:ext uri="{BB962C8B-B14F-4D97-AF65-F5344CB8AC3E}">
        <p14:creationId xmlns:p14="http://schemas.microsoft.com/office/powerpoint/2010/main" val="1515427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عنصر نائب للنص 3"/>
          <p:cNvSpPr>
            <a:spLocks noGrp="1"/>
          </p:cNvSpPr>
          <p:nvPr>
            <p:ph type="body" sz="half" idx="2"/>
          </p:nvPr>
        </p:nvSpPr>
        <p:spPr>
          <a:xfrm>
            <a:off x="285750" y="4214813"/>
            <a:ext cx="8572500" cy="1957387"/>
          </a:xfrm>
        </p:spPr>
        <p:txBody>
          <a:bodyPr/>
          <a:lstStyle/>
          <a:p>
            <a:pPr algn="ctr"/>
            <a:r>
              <a:rPr lang="ar-IQ" sz="2400" b="1" smtClean="0">
                <a:solidFill>
                  <a:schemeClr val="bg1"/>
                </a:solidFill>
              </a:rPr>
              <a:t>أعراض الإصابة بمرض العفن السكليروتيني الأبيض المتسبب عن الفطر </a:t>
            </a:r>
            <a:r>
              <a:rPr lang="en-US" sz="2400" b="1" i="1" smtClean="0">
                <a:solidFill>
                  <a:schemeClr val="bg1"/>
                </a:solidFill>
              </a:rPr>
              <a:t>Sclerotinia sclerotiorum </a:t>
            </a:r>
            <a:r>
              <a:rPr lang="ar-IQ" sz="2400" b="1" i="1" smtClean="0">
                <a:solidFill>
                  <a:schemeClr val="bg1"/>
                </a:solidFill>
              </a:rPr>
              <a:t> </a:t>
            </a:r>
            <a:r>
              <a:rPr lang="ar-IQ" sz="2400" b="1" smtClean="0">
                <a:solidFill>
                  <a:schemeClr val="bg1"/>
                </a:solidFill>
              </a:rPr>
              <a:t>إذ يظهر النمو القطني والأجسام الحجرية للمسبب المرضي واضحا على الجزر في الصورة لليمين والبزاليا في الصورة لليسار</a:t>
            </a:r>
          </a:p>
        </p:txBody>
      </p:sp>
      <p:pic>
        <p:nvPicPr>
          <p:cNvPr id="55299" name="Picture 2" descr="C:\Users\alaa\Desktop\افات خزن\Carrot_Sclerotinia_Rot.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864" r="7864"/>
          <a:stretch>
            <a:fillRect/>
          </a:stretch>
        </p:blipFill>
        <p:spPr>
          <a:xfrm>
            <a:off x="4500563" y="0"/>
            <a:ext cx="4643437" cy="3581400"/>
          </a:xfrm>
        </p:spPr>
      </p:pic>
      <p:pic>
        <p:nvPicPr>
          <p:cNvPr id="55300" name="Picture 3" descr="C:\Users\alaa\Desktop\افات خزن\seclerotinia r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005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172400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0" y="0"/>
            <a:ext cx="9144000" cy="6705600"/>
          </a:xfrm>
        </p:spPr>
        <p:txBody>
          <a:bodyPr/>
          <a:lstStyle/>
          <a:p>
            <a:pPr algn="ctr">
              <a:buFontTx/>
              <a:buNone/>
              <a:defRPr/>
            </a:pPr>
            <a:r>
              <a:rPr lang="ar-IQ" b="1" dirty="0" smtClean="0">
                <a:solidFill>
                  <a:srgbClr val="FFC000"/>
                </a:solidFill>
              </a:rPr>
              <a:t>العفن البني لثمار الفواكه ذات النواة الحجرية</a:t>
            </a:r>
          </a:p>
          <a:p>
            <a:pPr algn="ctr">
              <a:buFontTx/>
              <a:buNone/>
              <a:defRPr/>
            </a:pPr>
            <a:r>
              <a:rPr lang="en-US" b="1" dirty="0" smtClean="0">
                <a:solidFill>
                  <a:srgbClr val="FFC000"/>
                </a:solidFill>
              </a:rPr>
              <a:t>Brown Rot  Of Stone Fruits</a:t>
            </a:r>
            <a:r>
              <a:rPr lang="ar-IQ" b="1" dirty="0" smtClean="0">
                <a:solidFill>
                  <a:srgbClr val="FFC000"/>
                </a:solidFill>
              </a:rPr>
              <a:t> </a:t>
            </a:r>
          </a:p>
          <a:p>
            <a:pPr algn="just">
              <a:defRPr/>
            </a:pPr>
            <a:r>
              <a:rPr lang="ar-IQ" sz="2800" dirty="0" smtClean="0">
                <a:solidFill>
                  <a:schemeClr val="accent3"/>
                </a:solidFill>
              </a:rPr>
              <a:t>تظهر الأعراض بشكل بقع بنية مغطاة بمسحوق رمادي اللون عبارة عن الابواغ الكونيدية للمسبب وحواملها لاتلبث أن تتسع لتشمل جميع أجزاء الثمرة خصوصا في الجو الرطب , ويلاحظ أحيانا تكون حلقات متحدة المركز على الثمار المصابة التي تكون في البداية طرية ثم تجف فتصبح مومياء </a:t>
            </a:r>
            <a:r>
              <a:rPr lang="en-US" sz="2800" dirty="0" smtClean="0">
                <a:solidFill>
                  <a:schemeClr val="accent3"/>
                </a:solidFill>
              </a:rPr>
              <a:t>Mummy </a:t>
            </a:r>
            <a:r>
              <a:rPr lang="ar-IQ" sz="2800" dirty="0" smtClean="0">
                <a:solidFill>
                  <a:schemeClr val="accent3"/>
                </a:solidFill>
              </a:rPr>
              <a:t> .</a:t>
            </a:r>
          </a:p>
          <a:p>
            <a:pPr algn="just">
              <a:defRPr/>
            </a:pPr>
            <a:r>
              <a:rPr lang="ar-IQ" sz="2800" dirty="0" smtClean="0">
                <a:solidFill>
                  <a:schemeClr val="accent3"/>
                </a:solidFill>
              </a:rPr>
              <a:t>هذه الثمار تبقى أحيانا معلقة على الأشجار وتكون مصدر للإصابة الأولية بواسطة الطور الكونيدي </a:t>
            </a:r>
            <a:r>
              <a:rPr lang="en-US" sz="2800" i="1" dirty="0" err="1" smtClean="0">
                <a:solidFill>
                  <a:schemeClr val="accent3"/>
                </a:solidFill>
              </a:rPr>
              <a:t>Monilinia</a:t>
            </a:r>
            <a:r>
              <a:rPr lang="ar-IQ" sz="2800" dirty="0" smtClean="0">
                <a:solidFill>
                  <a:schemeClr val="accent3"/>
                </a:solidFill>
              </a:rPr>
              <a:t> , أما الثمار الساقطة على التربة فتكون أجسام حجرية </a:t>
            </a:r>
            <a:r>
              <a:rPr lang="en-US" sz="2800" dirty="0" err="1" smtClean="0">
                <a:solidFill>
                  <a:schemeClr val="accent3"/>
                </a:solidFill>
              </a:rPr>
              <a:t>Sclerotia</a:t>
            </a:r>
            <a:r>
              <a:rPr lang="en-US" sz="2800" dirty="0" smtClean="0">
                <a:solidFill>
                  <a:schemeClr val="accent3"/>
                </a:solidFill>
              </a:rPr>
              <a:t> </a:t>
            </a:r>
            <a:r>
              <a:rPr lang="ar-IQ" sz="2800" dirty="0" smtClean="0">
                <a:solidFill>
                  <a:schemeClr val="accent3"/>
                </a:solidFill>
              </a:rPr>
              <a:t> تنبت عند توفر الظروف الملائمة مكونة طور كيسي كاسي </a:t>
            </a:r>
            <a:r>
              <a:rPr lang="en-US" sz="2800" dirty="0" err="1" smtClean="0">
                <a:solidFill>
                  <a:schemeClr val="accent3"/>
                </a:solidFill>
              </a:rPr>
              <a:t>Apothecium</a:t>
            </a:r>
            <a:r>
              <a:rPr lang="ar-IQ" sz="2800" dirty="0" smtClean="0">
                <a:solidFill>
                  <a:schemeClr val="accent3"/>
                </a:solidFill>
              </a:rPr>
              <a:t> الذي ينتج الابواغ الكيسية التي تعيد الإصابة من جديد.</a:t>
            </a:r>
          </a:p>
          <a:p>
            <a:pPr algn="just">
              <a:defRPr/>
            </a:pPr>
            <a:r>
              <a:rPr lang="ar-IQ" sz="2800" dirty="0" smtClean="0">
                <a:solidFill>
                  <a:schemeClr val="accent3"/>
                </a:solidFill>
              </a:rPr>
              <a:t>قد تتكون ابواغ صغيرة على الثمار المصابة تسمى </a:t>
            </a:r>
            <a:r>
              <a:rPr lang="en-US" sz="2800" dirty="0" err="1" smtClean="0">
                <a:solidFill>
                  <a:schemeClr val="accent3"/>
                </a:solidFill>
              </a:rPr>
              <a:t>Spermatia</a:t>
            </a:r>
            <a:r>
              <a:rPr lang="ar-IQ" sz="2800" dirty="0" smtClean="0">
                <a:solidFill>
                  <a:schemeClr val="accent3"/>
                </a:solidFill>
              </a:rPr>
              <a:t> تلعب دور الخلايا المذكرة وتساهم بتكوين الأجسام الثمرية الكيسية </a:t>
            </a:r>
            <a:endParaRPr lang="ar-IQ" sz="2800" dirty="0">
              <a:solidFill>
                <a:schemeClr val="accent3"/>
              </a:solidFill>
            </a:endParaRPr>
          </a:p>
        </p:txBody>
      </p:sp>
    </p:spTree>
    <p:extLst>
      <p:ext uri="{BB962C8B-B14F-4D97-AF65-F5344CB8AC3E}">
        <p14:creationId xmlns:p14="http://schemas.microsoft.com/office/powerpoint/2010/main" val="1339395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لنص 3"/>
          <p:cNvSpPr>
            <a:spLocks noGrp="1"/>
          </p:cNvSpPr>
          <p:nvPr>
            <p:ph type="body" sz="half" idx="2"/>
          </p:nvPr>
        </p:nvSpPr>
        <p:spPr>
          <a:xfrm>
            <a:off x="304800" y="5867400"/>
            <a:ext cx="8610600" cy="990600"/>
          </a:xfrm>
        </p:spPr>
        <p:txBody>
          <a:bodyPr/>
          <a:lstStyle/>
          <a:p>
            <a:pPr algn="ctr"/>
            <a:r>
              <a:rPr lang="ar-IQ" sz="2400" b="1" smtClean="0">
                <a:solidFill>
                  <a:schemeClr val="bg1"/>
                </a:solidFill>
              </a:rPr>
              <a:t>أعراض الإصابة بمرض العفن البني </a:t>
            </a:r>
            <a:r>
              <a:rPr lang="en-US" sz="2400" b="1" smtClean="0">
                <a:solidFill>
                  <a:schemeClr val="bg1"/>
                </a:solidFill>
              </a:rPr>
              <a:t>Brown Rot</a:t>
            </a:r>
            <a:r>
              <a:rPr lang="ar-IQ" sz="2400" b="1" smtClean="0">
                <a:solidFill>
                  <a:schemeClr val="bg1"/>
                </a:solidFill>
              </a:rPr>
              <a:t> على ثمار الفواكه ذات النواة الحجرية والمتسبب عن الفطر </a:t>
            </a:r>
            <a:r>
              <a:rPr lang="en-US" sz="2400" b="1" i="1" smtClean="0">
                <a:solidFill>
                  <a:schemeClr val="bg1"/>
                </a:solidFill>
              </a:rPr>
              <a:t>Sclerotinia fructicola</a:t>
            </a:r>
            <a:endParaRPr lang="ar-IQ" sz="2400" smtClean="0">
              <a:solidFill>
                <a:schemeClr val="bg1"/>
              </a:solidFill>
            </a:endParaRPr>
          </a:p>
        </p:txBody>
      </p:sp>
      <p:pic>
        <p:nvPicPr>
          <p:cNvPr id="57347" name="Picture 2" descr="brownrot1"/>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1253" b="11253"/>
          <a:stretch>
            <a:fillRect/>
          </a:stretch>
        </p:blipFill>
        <p:spPr>
          <a:xfrm>
            <a:off x="304800" y="0"/>
            <a:ext cx="8610600" cy="5886450"/>
          </a:xfrm>
        </p:spPr>
      </p:pic>
    </p:spTree>
    <p:extLst>
      <p:ext uri="{BB962C8B-B14F-4D97-AF65-F5344CB8AC3E}">
        <p14:creationId xmlns:p14="http://schemas.microsoft.com/office/powerpoint/2010/main" val="2617836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244334"/>
            <a:ext cx="9144000" cy="646331"/>
          </a:xfrm>
          <a:prstGeom prst="rect">
            <a:avLst/>
          </a:prstGeom>
        </p:spPr>
        <p:txBody>
          <a:bodyPr wrap="square">
            <a:spAutoFit/>
          </a:bodyPr>
          <a:lstStyle/>
          <a:p>
            <a:pPr algn="ctr"/>
            <a:r>
              <a:rPr lang="ar-IQ" sz="3600" b="1" dirty="0" smtClean="0"/>
              <a:t>تكملة أمراض الفطريات الكيسية </a:t>
            </a:r>
            <a:r>
              <a:rPr lang="ar-IQ" sz="2800" b="1" dirty="0" smtClean="0"/>
              <a:t> </a:t>
            </a:r>
            <a:endParaRPr lang="en-US" sz="2800" b="1" dirty="0"/>
          </a:p>
        </p:txBody>
      </p:sp>
    </p:spTree>
    <p:extLst>
      <p:ext uri="{BB962C8B-B14F-4D97-AF65-F5344CB8AC3E}">
        <p14:creationId xmlns:p14="http://schemas.microsoft.com/office/powerpoint/2010/main" val="3676201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عنصر نائب للمحتوى 1"/>
          <p:cNvSpPr>
            <a:spLocks noGrp="1"/>
          </p:cNvSpPr>
          <p:nvPr>
            <p:ph/>
          </p:nvPr>
        </p:nvSpPr>
        <p:spPr>
          <a:xfrm>
            <a:off x="457200" y="1600200"/>
            <a:ext cx="8229600" cy="2971800"/>
          </a:xfrm>
        </p:spPr>
        <p:txBody>
          <a:bodyPr/>
          <a:lstStyle/>
          <a:p>
            <a:pPr algn="ctr">
              <a:buFontTx/>
              <a:buNone/>
            </a:pPr>
            <a:endParaRPr lang="ar-IQ" sz="3600" b="1" smtClean="0">
              <a:solidFill>
                <a:srgbClr val="FFFF00"/>
              </a:solidFill>
            </a:endParaRPr>
          </a:p>
          <a:p>
            <a:pPr algn="ctr">
              <a:buFontTx/>
              <a:buNone/>
            </a:pPr>
            <a:r>
              <a:rPr lang="ar-IQ" sz="3600" b="1" smtClean="0">
                <a:solidFill>
                  <a:srgbClr val="FFFF00"/>
                </a:solidFill>
              </a:rPr>
              <a:t>أمراض الفطريات المسكنية </a:t>
            </a:r>
          </a:p>
          <a:p>
            <a:pPr algn="ctr">
              <a:buFontTx/>
              <a:buNone/>
            </a:pPr>
            <a:r>
              <a:rPr lang="en-US" sz="3600" smtClean="0">
                <a:solidFill>
                  <a:srgbClr val="FFFF00"/>
                </a:solidFill>
              </a:rPr>
              <a:t>Loculoascomycetes</a:t>
            </a:r>
            <a:endParaRPr lang="ar-IQ" sz="3600" smtClean="0">
              <a:solidFill>
                <a:srgbClr val="FFFF00"/>
              </a:solidFill>
            </a:endParaRPr>
          </a:p>
        </p:txBody>
      </p:sp>
    </p:spTree>
    <p:extLst>
      <p:ext uri="{BB962C8B-B14F-4D97-AF65-F5344CB8AC3E}">
        <p14:creationId xmlns:p14="http://schemas.microsoft.com/office/powerpoint/2010/main" val="516055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0" y="0"/>
            <a:ext cx="9144000" cy="6840071"/>
          </a:xfrm>
        </p:spPr>
        <p:txBody>
          <a:bodyPr/>
          <a:lstStyle/>
          <a:p>
            <a:pPr algn="ctr">
              <a:buFontTx/>
              <a:buNone/>
              <a:defRPr/>
            </a:pPr>
            <a:r>
              <a:rPr lang="ar-IQ" b="1" dirty="0" smtClean="0">
                <a:solidFill>
                  <a:srgbClr val="FFFF00"/>
                </a:solidFill>
              </a:rPr>
              <a:t>مرض جرب التفاح </a:t>
            </a:r>
            <a:r>
              <a:rPr lang="en-US" b="1" dirty="0" smtClean="0">
                <a:solidFill>
                  <a:srgbClr val="FFFF00"/>
                </a:solidFill>
              </a:rPr>
              <a:t>Apple Scab Disease </a:t>
            </a:r>
            <a:r>
              <a:rPr lang="ar-IQ" b="1" dirty="0" smtClean="0">
                <a:solidFill>
                  <a:srgbClr val="FFFF00"/>
                </a:solidFill>
              </a:rPr>
              <a:t> </a:t>
            </a:r>
          </a:p>
          <a:p>
            <a:pPr algn="just">
              <a:defRPr/>
            </a:pPr>
            <a:r>
              <a:rPr lang="ar-IQ" dirty="0" smtClean="0">
                <a:solidFill>
                  <a:schemeClr val="accent3"/>
                </a:solidFill>
              </a:rPr>
              <a:t>تظهر الأعراض بشكل بقع محددة على السطح العلوي للأوراق ذات لون زيتوني قاتم بينما على السطح السفلي بشكل غير محدد , وعلى </a:t>
            </a:r>
            <a:r>
              <a:rPr lang="ar-IQ" dirty="0" smtClean="0">
                <a:solidFill>
                  <a:schemeClr val="accent3"/>
                </a:solidFill>
              </a:rPr>
              <a:t>الثمار </a:t>
            </a:r>
            <a:r>
              <a:rPr lang="ar-IQ" dirty="0" smtClean="0">
                <a:solidFill>
                  <a:schemeClr val="accent3"/>
                </a:solidFill>
              </a:rPr>
              <a:t>بشكل بقع فلينية لونها بني أو زيتوني وذات نمو قطيفي .</a:t>
            </a:r>
          </a:p>
          <a:p>
            <a:pPr algn="just">
              <a:defRPr/>
            </a:pPr>
            <a:r>
              <a:rPr lang="ar-IQ" dirty="0" smtClean="0">
                <a:solidFill>
                  <a:schemeClr val="accent3"/>
                </a:solidFill>
              </a:rPr>
              <a:t>للفطر طور لاجنسي يشبه الشمعة </a:t>
            </a:r>
            <a:r>
              <a:rPr lang="en-US" dirty="0" smtClean="0">
                <a:solidFill>
                  <a:schemeClr val="accent3"/>
                </a:solidFill>
              </a:rPr>
              <a:t>candle shape </a:t>
            </a:r>
            <a:r>
              <a:rPr lang="ar-IQ" dirty="0" smtClean="0">
                <a:solidFill>
                  <a:schemeClr val="accent3"/>
                </a:solidFill>
              </a:rPr>
              <a:t> تتكون فيه الكونيدات داخل تركيب </a:t>
            </a:r>
            <a:r>
              <a:rPr lang="en-US" dirty="0" err="1" smtClean="0">
                <a:solidFill>
                  <a:schemeClr val="accent3"/>
                </a:solidFill>
              </a:rPr>
              <a:t>Acervulus</a:t>
            </a:r>
            <a:r>
              <a:rPr lang="ar-IQ" dirty="0" smtClean="0">
                <a:solidFill>
                  <a:schemeClr val="accent3"/>
                </a:solidFill>
              </a:rPr>
              <a:t> </a:t>
            </a:r>
          </a:p>
          <a:p>
            <a:pPr algn="just">
              <a:defRPr/>
            </a:pPr>
            <a:r>
              <a:rPr lang="ar-IQ" dirty="0" smtClean="0">
                <a:solidFill>
                  <a:schemeClr val="accent3"/>
                </a:solidFill>
              </a:rPr>
              <a:t>الطور الجنسي تكون فيه الأكياس ثنائية الغلاف تتكون ضمن جسم ثمري دورقي كاذب </a:t>
            </a:r>
            <a:r>
              <a:rPr lang="en-US" dirty="0" err="1" smtClean="0">
                <a:solidFill>
                  <a:schemeClr val="accent3"/>
                </a:solidFill>
              </a:rPr>
              <a:t>Pseudoperithecium</a:t>
            </a:r>
            <a:r>
              <a:rPr lang="ar-IQ" dirty="0" smtClean="0">
                <a:solidFill>
                  <a:schemeClr val="accent3"/>
                </a:solidFill>
              </a:rPr>
              <a:t> مطمورة داخل حشية ثمرية</a:t>
            </a:r>
            <a:r>
              <a:rPr lang="en-US" dirty="0" smtClean="0">
                <a:solidFill>
                  <a:schemeClr val="accent3"/>
                </a:solidFill>
              </a:rPr>
              <a:t> </a:t>
            </a:r>
            <a:r>
              <a:rPr lang="ar-IQ" dirty="0" smtClean="0">
                <a:solidFill>
                  <a:schemeClr val="accent3"/>
                </a:solidFill>
              </a:rPr>
              <a:t> </a:t>
            </a:r>
            <a:r>
              <a:rPr lang="en-US" dirty="0" err="1" smtClean="0">
                <a:solidFill>
                  <a:schemeClr val="accent3"/>
                </a:solidFill>
              </a:rPr>
              <a:t>ascostroma</a:t>
            </a:r>
            <a:r>
              <a:rPr lang="en-US" dirty="0" smtClean="0">
                <a:solidFill>
                  <a:schemeClr val="accent3"/>
                </a:solidFill>
              </a:rPr>
              <a:t> </a:t>
            </a:r>
            <a:r>
              <a:rPr lang="ar-IQ" dirty="0" smtClean="0">
                <a:solidFill>
                  <a:schemeClr val="accent3"/>
                </a:solidFill>
              </a:rPr>
              <a:t> , والابواغ الكيسية ثنائية الخلية غير متماثلة تشبه طبعة القدم </a:t>
            </a:r>
          </a:p>
          <a:p>
            <a:pPr algn="just">
              <a:defRPr/>
            </a:pPr>
            <a:endParaRPr lang="ar-IQ" dirty="0" smtClean="0">
              <a:solidFill>
                <a:schemeClr val="accent3"/>
              </a:solidFill>
            </a:endParaRPr>
          </a:p>
          <a:p>
            <a:pPr algn="just">
              <a:buFontTx/>
              <a:buNone/>
              <a:defRPr/>
            </a:pPr>
            <a:endParaRPr lang="ar-IQ" dirty="0">
              <a:solidFill>
                <a:schemeClr val="accent3"/>
              </a:solidFill>
            </a:endParaRPr>
          </a:p>
        </p:txBody>
      </p:sp>
    </p:spTree>
    <p:extLst>
      <p:ext uri="{BB962C8B-B14F-4D97-AF65-F5344CB8AC3E}">
        <p14:creationId xmlns:p14="http://schemas.microsoft.com/office/powerpoint/2010/main" val="223684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عنصر نائب للنص 3"/>
          <p:cNvSpPr>
            <a:spLocks noGrp="1"/>
          </p:cNvSpPr>
          <p:nvPr>
            <p:ph type="body" sz="half" idx="2"/>
          </p:nvPr>
        </p:nvSpPr>
        <p:spPr>
          <a:xfrm>
            <a:off x="457200" y="4572000"/>
            <a:ext cx="8382000" cy="1828800"/>
          </a:xfrm>
        </p:spPr>
        <p:txBody>
          <a:bodyPr/>
          <a:lstStyle/>
          <a:p>
            <a:r>
              <a:rPr lang="ar-IQ" dirty="0" smtClean="0"/>
              <a:t> </a:t>
            </a:r>
            <a:endParaRPr lang="en-US" dirty="0" smtClean="0"/>
          </a:p>
          <a:p>
            <a:pPr algn="ctr"/>
            <a:r>
              <a:rPr lang="ar-IQ" b="1" dirty="0" smtClean="0">
                <a:solidFill>
                  <a:schemeClr val="bg1"/>
                </a:solidFill>
              </a:rPr>
              <a:t>  </a:t>
            </a:r>
            <a:r>
              <a:rPr lang="ar-IQ" sz="2800" b="1" dirty="0" smtClean="0">
                <a:solidFill>
                  <a:schemeClr val="bg1"/>
                </a:solidFill>
              </a:rPr>
              <a:t>أعراض الإصابة بمرض جرب التفاح على الثمار في اليمين ويلاحظ الأكياس والابواغ الكيسية للفطر </a:t>
            </a:r>
            <a:r>
              <a:rPr lang="en-US" sz="2800" b="1" i="1" dirty="0" err="1" smtClean="0">
                <a:solidFill>
                  <a:schemeClr val="bg1"/>
                </a:solidFill>
              </a:rPr>
              <a:t>Venturia</a:t>
            </a:r>
            <a:r>
              <a:rPr lang="en-US" sz="2800" b="1" i="1" dirty="0" smtClean="0">
                <a:solidFill>
                  <a:schemeClr val="bg1"/>
                </a:solidFill>
              </a:rPr>
              <a:t> </a:t>
            </a:r>
            <a:r>
              <a:rPr lang="en-US" sz="2800" b="1" i="1" dirty="0" err="1" smtClean="0">
                <a:solidFill>
                  <a:schemeClr val="bg1"/>
                </a:solidFill>
              </a:rPr>
              <a:t>inaequalis</a:t>
            </a:r>
            <a:r>
              <a:rPr lang="ar-IQ" sz="2800" b="1" dirty="0" smtClean="0">
                <a:solidFill>
                  <a:schemeClr val="bg1"/>
                </a:solidFill>
              </a:rPr>
              <a:t> المسبب لمرض جرب التفاح والتي شكلها يشبه طبعة القدم</a:t>
            </a:r>
            <a:endParaRPr lang="en-US" sz="2800" b="1" dirty="0" smtClean="0">
              <a:solidFill>
                <a:schemeClr val="bg1"/>
              </a:solidFill>
            </a:endParaRPr>
          </a:p>
          <a:p>
            <a:endParaRPr lang="en-US" dirty="0" smtClean="0"/>
          </a:p>
          <a:p>
            <a:endParaRPr lang="ar-IQ" dirty="0" smtClean="0"/>
          </a:p>
        </p:txBody>
      </p:sp>
      <p:pic>
        <p:nvPicPr>
          <p:cNvPr id="60419" name="Picture 2" descr="AppleScab"/>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986" b="986"/>
          <a:stretch>
            <a:fillRect/>
          </a:stretch>
        </p:blipFill>
        <p:spPr>
          <a:xfrm>
            <a:off x="4064000" y="0"/>
            <a:ext cx="5080000" cy="4495800"/>
          </a:xfrm>
        </p:spPr>
      </p:pic>
      <p:pic>
        <p:nvPicPr>
          <p:cNvPr id="60420" name="Picture 3" descr="apsc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1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450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صر نائب للمحتوى 1"/>
          <p:cNvSpPr>
            <a:spLocks noGrp="1"/>
          </p:cNvSpPr>
          <p:nvPr>
            <p:ph/>
          </p:nvPr>
        </p:nvSpPr>
        <p:spPr>
          <a:xfrm>
            <a:off x="0" y="0"/>
            <a:ext cx="9144000" cy="6858000"/>
          </a:xfrm>
        </p:spPr>
        <p:txBody>
          <a:bodyPr/>
          <a:lstStyle/>
          <a:p>
            <a:pPr marL="514350" indent="-514350"/>
            <a:r>
              <a:rPr lang="ar-IQ" b="1" dirty="0" smtClean="0">
                <a:solidFill>
                  <a:srgbClr val="FFFF00"/>
                </a:solidFill>
              </a:rPr>
              <a:t>أمراض البياض الدقيقي </a:t>
            </a:r>
            <a:r>
              <a:rPr lang="en-US" sz="2800" b="1" dirty="0" smtClean="0">
                <a:solidFill>
                  <a:srgbClr val="FFFF00"/>
                </a:solidFill>
              </a:rPr>
              <a:t>Powdery Mildew Diseases </a:t>
            </a:r>
          </a:p>
          <a:p>
            <a:pPr marL="0" indent="0" algn="ctr">
              <a:buNone/>
            </a:pPr>
            <a:r>
              <a:rPr lang="ar-IQ" dirty="0" smtClean="0">
                <a:solidFill>
                  <a:schemeClr val="bg1"/>
                </a:solidFill>
              </a:rPr>
              <a:t>تتبع هذه المجموعة من الفطريات رتبة </a:t>
            </a:r>
            <a:r>
              <a:rPr lang="en-US" dirty="0" err="1" smtClean="0">
                <a:solidFill>
                  <a:schemeClr val="bg1"/>
                </a:solidFill>
              </a:rPr>
              <a:t>Erysiphales</a:t>
            </a:r>
            <a:r>
              <a:rPr lang="en-US" dirty="0" smtClean="0">
                <a:solidFill>
                  <a:schemeClr val="bg1"/>
                </a:solidFill>
              </a:rPr>
              <a:t> </a:t>
            </a:r>
            <a:r>
              <a:rPr lang="ar-IQ" dirty="0" smtClean="0">
                <a:solidFill>
                  <a:schemeClr val="bg1"/>
                </a:solidFill>
              </a:rPr>
              <a:t>      وعائلة  </a:t>
            </a:r>
            <a:r>
              <a:rPr lang="en-US" dirty="0" err="1" smtClean="0">
                <a:solidFill>
                  <a:schemeClr val="bg1"/>
                </a:solidFill>
              </a:rPr>
              <a:t>Erysiphaceae</a:t>
            </a:r>
            <a:r>
              <a:rPr lang="ar-IQ" sz="2800" dirty="0" smtClean="0">
                <a:solidFill>
                  <a:schemeClr val="bg1"/>
                </a:solidFill>
              </a:rPr>
              <a:t> </a:t>
            </a:r>
            <a:r>
              <a:rPr lang="ar-IQ" dirty="0" smtClean="0">
                <a:solidFill>
                  <a:schemeClr val="bg1"/>
                </a:solidFill>
              </a:rPr>
              <a:t> </a:t>
            </a:r>
          </a:p>
          <a:p>
            <a:pPr marL="0" indent="0" algn="just">
              <a:buNone/>
            </a:pPr>
            <a:r>
              <a:rPr lang="ar-IQ" dirty="0" smtClean="0">
                <a:solidFill>
                  <a:schemeClr val="bg1"/>
                </a:solidFill>
              </a:rPr>
              <a:t>تشترك هذه الفطريات بالعديد من الصفات وأهمها :</a:t>
            </a:r>
          </a:p>
          <a:p>
            <a:pPr marL="514350" indent="-514350" algn="just">
              <a:buFontTx/>
              <a:buAutoNum type="arabicPeriod"/>
            </a:pPr>
            <a:r>
              <a:rPr lang="ar-IQ" b="1" dirty="0" smtClean="0">
                <a:solidFill>
                  <a:schemeClr val="bg1"/>
                </a:solidFill>
              </a:rPr>
              <a:t>الأعراض</a:t>
            </a:r>
            <a:r>
              <a:rPr lang="ar-IQ" dirty="0" smtClean="0">
                <a:solidFill>
                  <a:schemeClr val="bg1"/>
                </a:solidFill>
              </a:rPr>
              <a:t>: تظهر على هيئة بقع </a:t>
            </a:r>
            <a:r>
              <a:rPr lang="ar-IQ" dirty="0" err="1" smtClean="0">
                <a:solidFill>
                  <a:schemeClr val="bg1"/>
                </a:solidFill>
              </a:rPr>
              <a:t>دقيقية</a:t>
            </a:r>
            <a:r>
              <a:rPr lang="ar-IQ" dirty="0" smtClean="0">
                <a:solidFill>
                  <a:schemeClr val="bg1"/>
                </a:solidFill>
              </a:rPr>
              <a:t> المظهر كالطحين على السطحين العلوي والسفلي للأوراق كذلك على الساق والثمار والأجزاء الخضرية المختلف ومع تقدم الإصابة تتحد هذه البقع وتموت الأنسجة وتتحول إلى اللون البني ويتشوه شكل الثمار</a:t>
            </a:r>
          </a:p>
          <a:p>
            <a:pPr marL="514350" indent="-514350" algn="just">
              <a:buFontTx/>
              <a:buAutoNum type="arabicPeriod"/>
            </a:pPr>
            <a:r>
              <a:rPr lang="ar-IQ" dirty="0" smtClean="0">
                <a:solidFill>
                  <a:schemeClr val="bg1"/>
                </a:solidFill>
              </a:rPr>
              <a:t>فطرياتها إجبارية التطفل وذات تخصص عائلي</a:t>
            </a:r>
          </a:p>
          <a:p>
            <a:pPr marL="514350" indent="-514350" algn="just">
              <a:buFontTx/>
              <a:buAutoNum type="arabicPeriod"/>
            </a:pPr>
            <a:r>
              <a:rPr lang="ar-IQ" dirty="0" smtClean="0">
                <a:solidFill>
                  <a:schemeClr val="bg1"/>
                </a:solidFill>
              </a:rPr>
              <a:t>تتكاثر </a:t>
            </a:r>
            <a:r>
              <a:rPr lang="ar-IQ" dirty="0" err="1" smtClean="0">
                <a:solidFill>
                  <a:schemeClr val="bg1"/>
                </a:solidFill>
              </a:rPr>
              <a:t>لاجنسيا</a:t>
            </a:r>
            <a:r>
              <a:rPr lang="ar-IQ" dirty="0" smtClean="0">
                <a:solidFill>
                  <a:schemeClr val="bg1"/>
                </a:solidFill>
              </a:rPr>
              <a:t> </a:t>
            </a:r>
            <a:r>
              <a:rPr lang="ar-IQ" dirty="0" err="1" smtClean="0">
                <a:solidFill>
                  <a:schemeClr val="bg1"/>
                </a:solidFill>
              </a:rPr>
              <a:t>بالكونيدات</a:t>
            </a:r>
            <a:r>
              <a:rPr lang="ar-IQ" dirty="0" smtClean="0">
                <a:solidFill>
                  <a:schemeClr val="bg1"/>
                </a:solidFill>
              </a:rPr>
              <a:t> وجنسيا بتكوين الأكياس داخل جسم  ثمري مغلق</a:t>
            </a:r>
            <a:r>
              <a:rPr lang="en-US" dirty="0" smtClean="0">
                <a:solidFill>
                  <a:schemeClr val="bg1"/>
                </a:solidFill>
              </a:rPr>
              <a:t> </a:t>
            </a:r>
            <a:r>
              <a:rPr lang="ar-IQ" dirty="0" smtClean="0">
                <a:solidFill>
                  <a:schemeClr val="bg1"/>
                </a:solidFill>
              </a:rPr>
              <a:t> </a:t>
            </a:r>
            <a:r>
              <a:rPr lang="en-US" dirty="0" err="1" smtClean="0">
                <a:solidFill>
                  <a:schemeClr val="bg1"/>
                </a:solidFill>
              </a:rPr>
              <a:t>Cleistothecium</a:t>
            </a:r>
            <a:r>
              <a:rPr lang="en-US" dirty="0" smtClean="0">
                <a:solidFill>
                  <a:schemeClr val="bg1"/>
                </a:solidFill>
              </a:rPr>
              <a:t> or </a:t>
            </a:r>
            <a:r>
              <a:rPr lang="en-US" dirty="0" err="1" smtClean="0">
                <a:solidFill>
                  <a:schemeClr val="bg1"/>
                </a:solidFill>
              </a:rPr>
              <a:t>Chasmothecium</a:t>
            </a:r>
            <a:endParaRPr lang="ar-IQ" dirty="0" smtClean="0">
              <a:solidFill>
                <a:schemeClr val="bg1"/>
              </a:solidFill>
            </a:endParaRPr>
          </a:p>
        </p:txBody>
      </p:sp>
    </p:spTree>
    <p:extLst>
      <p:ext uri="{BB962C8B-B14F-4D97-AF65-F5344CB8AC3E}">
        <p14:creationId xmlns:p14="http://schemas.microsoft.com/office/powerpoint/2010/main" val="1923324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0" y="0"/>
            <a:ext cx="9144000" cy="6858000"/>
          </a:xfrm>
        </p:spPr>
        <p:txBody>
          <a:bodyPr/>
          <a:lstStyle/>
          <a:p>
            <a:pPr marL="0" indent="0">
              <a:buNone/>
              <a:defRPr/>
            </a:pPr>
            <a:r>
              <a:rPr lang="ar-IQ" sz="2800" b="1" dirty="0" smtClean="0">
                <a:solidFill>
                  <a:schemeClr val="accent3"/>
                </a:solidFill>
              </a:rPr>
              <a:t>4. الجسم الثمري مزود بلواحق </a:t>
            </a:r>
            <a:r>
              <a:rPr lang="en-US" sz="2800" b="1" dirty="0" smtClean="0">
                <a:solidFill>
                  <a:schemeClr val="accent3"/>
                </a:solidFill>
              </a:rPr>
              <a:t>Appendages</a:t>
            </a:r>
            <a:r>
              <a:rPr lang="ar-IQ" sz="2800" b="1" dirty="0" smtClean="0">
                <a:solidFill>
                  <a:schemeClr val="accent3"/>
                </a:solidFill>
              </a:rPr>
              <a:t> فائدتها أنها تثبت الجسم الثمري بالعائل.</a:t>
            </a:r>
          </a:p>
          <a:p>
            <a:pPr marL="0" indent="0">
              <a:buNone/>
              <a:defRPr/>
            </a:pPr>
            <a:r>
              <a:rPr lang="ar-IQ" sz="2800" b="1" dirty="0" smtClean="0">
                <a:solidFill>
                  <a:schemeClr val="accent3"/>
                </a:solidFill>
              </a:rPr>
              <a:t>5. قسم منها سطحي التطفل ويرسل ممصاته إلى داخل خلايا البشرة كما في معظم </a:t>
            </a:r>
            <a:r>
              <a:rPr lang="ar-IQ" sz="2800" b="1" dirty="0" err="1" smtClean="0">
                <a:solidFill>
                  <a:schemeClr val="accent3"/>
                </a:solidFill>
              </a:rPr>
              <a:t>الاجناس</a:t>
            </a:r>
            <a:r>
              <a:rPr lang="ar-IQ" sz="2800" b="1" dirty="0" smtClean="0">
                <a:solidFill>
                  <a:schemeClr val="accent3"/>
                </a:solidFill>
              </a:rPr>
              <a:t> كالفطر </a:t>
            </a:r>
            <a:r>
              <a:rPr lang="en-US" sz="2800" b="1" i="1" dirty="0" err="1" smtClean="0">
                <a:solidFill>
                  <a:schemeClr val="accent3"/>
                </a:solidFill>
              </a:rPr>
              <a:t>Erysiphe</a:t>
            </a:r>
            <a:r>
              <a:rPr lang="ar-IQ" sz="2800" b="1" dirty="0" smtClean="0">
                <a:solidFill>
                  <a:schemeClr val="accent3"/>
                </a:solidFill>
              </a:rPr>
              <a:t> الذي يصيب القرعيات والنجيليات , والأخر نصف داخلي التطفل حيث أن الغزل الفطري خارجي ويرسل خيوط فطرية تنفذ من الثغور إلى ميزوفيل  الورقة وترسل ممصاتها داخل خلاياه مثل الفطر </a:t>
            </a:r>
            <a:r>
              <a:rPr lang="en-US" sz="2800" b="1" i="1" dirty="0" err="1" smtClean="0">
                <a:solidFill>
                  <a:schemeClr val="accent3"/>
                </a:solidFill>
              </a:rPr>
              <a:t>Phyllactinia</a:t>
            </a:r>
            <a:r>
              <a:rPr lang="ar-IQ" sz="2800" b="1" dirty="0" smtClean="0">
                <a:solidFill>
                  <a:schemeClr val="accent3"/>
                </a:solidFill>
              </a:rPr>
              <a:t> الذي يصيب التوت والبلوط واللوز, أما الجنس </a:t>
            </a:r>
            <a:r>
              <a:rPr lang="en-US" sz="2800" b="1" i="1" dirty="0" err="1" smtClean="0">
                <a:solidFill>
                  <a:schemeClr val="accent3"/>
                </a:solidFill>
              </a:rPr>
              <a:t>Leveillula</a:t>
            </a:r>
            <a:r>
              <a:rPr lang="ar-IQ" sz="2800" b="1" dirty="0" smtClean="0">
                <a:solidFill>
                  <a:schemeClr val="accent3"/>
                </a:solidFill>
              </a:rPr>
              <a:t> فيكون داخلي التطفل إذ ينمو المايسيليوم بين الخلايا الداخلية للأوراق المصابة ويرسل ممصاته إلى داخل الخلايا لامتصاص غذائه.</a:t>
            </a:r>
          </a:p>
          <a:p>
            <a:pPr marL="0" indent="0">
              <a:buNone/>
              <a:defRPr/>
            </a:pPr>
            <a:r>
              <a:rPr lang="ar-IQ" sz="2800" b="1" dirty="0" smtClean="0">
                <a:solidFill>
                  <a:schemeClr val="accent3"/>
                </a:solidFill>
              </a:rPr>
              <a:t>6. تصنف هذه المجموعة على أساس عدد الأكياس في الجسم الثمري ونوع أو شكل الزوائد الملحقة به.</a:t>
            </a:r>
          </a:p>
          <a:p>
            <a:pPr marL="0" indent="0">
              <a:buNone/>
              <a:defRPr/>
            </a:pPr>
            <a:r>
              <a:rPr lang="ar-IQ" sz="2800" b="1" dirty="0" smtClean="0">
                <a:solidFill>
                  <a:schemeClr val="accent3"/>
                </a:solidFill>
              </a:rPr>
              <a:t>7. الكونيدات عالية المحتوى المائي لدرجة تجعلها لزجة تساعد التصاقها بالعائل ولا تحتاج لرطوبة عالية للإنبات.</a:t>
            </a:r>
          </a:p>
        </p:txBody>
      </p:sp>
    </p:spTree>
    <p:extLst>
      <p:ext uri="{BB962C8B-B14F-4D97-AF65-F5344CB8AC3E}">
        <p14:creationId xmlns:p14="http://schemas.microsoft.com/office/powerpoint/2010/main" val="517488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0" y="0"/>
            <a:ext cx="9144000" cy="6858000"/>
          </a:xfrm>
        </p:spPr>
        <p:txBody>
          <a:bodyPr/>
          <a:lstStyle/>
          <a:p>
            <a:pPr marL="0" indent="0" algn="ctr">
              <a:buNone/>
            </a:pPr>
            <a:r>
              <a:rPr lang="ar-IQ" sz="2400" dirty="0">
                <a:solidFill>
                  <a:schemeClr val="bg1"/>
                </a:solidFill>
              </a:rPr>
              <a:t>البياض </a:t>
            </a:r>
            <a:r>
              <a:rPr lang="ar-IQ" sz="2400" dirty="0" err="1">
                <a:solidFill>
                  <a:schemeClr val="bg1"/>
                </a:solidFill>
              </a:rPr>
              <a:t>الدقيقى</a:t>
            </a:r>
            <a:r>
              <a:rPr lang="ar-IQ" sz="2400" dirty="0">
                <a:solidFill>
                  <a:schemeClr val="bg1"/>
                </a:solidFill>
              </a:rPr>
              <a:t> </a:t>
            </a:r>
            <a:r>
              <a:rPr lang="ar-IQ" sz="2400" dirty="0" err="1">
                <a:solidFill>
                  <a:schemeClr val="bg1"/>
                </a:solidFill>
              </a:rPr>
              <a:t>فى</a:t>
            </a:r>
            <a:r>
              <a:rPr lang="ar-IQ" sz="2400" dirty="0">
                <a:solidFill>
                  <a:schemeClr val="bg1"/>
                </a:solidFill>
              </a:rPr>
              <a:t> القرعيات</a:t>
            </a:r>
          </a:p>
          <a:p>
            <a:pPr marL="0" indent="0" algn="ctr">
              <a:buNone/>
            </a:pPr>
            <a:r>
              <a:rPr lang="en-US" sz="2400" dirty="0">
                <a:solidFill>
                  <a:schemeClr val="bg1"/>
                </a:solidFill>
              </a:rPr>
              <a:t>Powdery Mildew of Cucurbits </a:t>
            </a:r>
            <a:endParaRPr lang="ar-IQ" sz="2400" dirty="0">
              <a:solidFill>
                <a:schemeClr val="bg1"/>
              </a:solidFill>
            </a:endParaRPr>
          </a:p>
          <a:p>
            <a:pPr marL="0" indent="0">
              <a:buNone/>
            </a:pPr>
            <a:r>
              <a:rPr lang="ar-IQ" sz="2400" dirty="0">
                <a:solidFill>
                  <a:schemeClr val="bg1"/>
                </a:solidFill>
              </a:rPr>
              <a:t>تبدأ الأعراض </a:t>
            </a:r>
            <a:r>
              <a:rPr lang="ar-IQ" sz="2400" dirty="0" err="1">
                <a:solidFill>
                  <a:schemeClr val="bg1"/>
                </a:solidFill>
              </a:rPr>
              <a:t>فى</a:t>
            </a:r>
            <a:r>
              <a:rPr lang="ar-IQ" sz="2400" dirty="0">
                <a:solidFill>
                  <a:schemeClr val="bg1"/>
                </a:solidFill>
              </a:rPr>
              <a:t> الظهور </a:t>
            </a:r>
            <a:r>
              <a:rPr lang="ar-IQ" sz="2400" dirty="0" smtClean="0">
                <a:solidFill>
                  <a:schemeClr val="bg1"/>
                </a:solidFill>
              </a:rPr>
              <a:t>على الأوراق </a:t>
            </a:r>
            <a:r>
              <a:rPr lang="ar-IQ" sz="2400" dirty="0">
                <a:solidFill>
                  <a:schemeClr val="bg1"/>
                </a:solidFill>
              </a:rPr>
              <a:t>السفلى أولا ثم الأوراق الأعلى و تكون على هيئة بقع مستديرة دقيقة بيضاء اللون على أي من سطحي الورقة </a:t>
            </a:r>
            <a:r>
              <a:rPr lang="ar-IQ" sz="2400" dirty="0" smtClean="0">
                <a:solidFill>
                  <a:schemeClr val="bg1"/>
                </a:solidFill>
              </a:rPr>
              <a:t> </a:t>
            </a:r>
            <a:r>
              <a:rPr lang="ar-IQ" sz="2400" dirty="0">
                <a:solidFill>
                  <a:schemeClr val="bg1"/>
                </a:solidFill>
              </a:rPr>
              <a:t>تتسع هذه البقع وتلتحم معا ويترتب على ذلك شحوب الورقة ثم اصفرارها ثم تتهدل وتجف ولكنها تظل متصلة بالنبات . قد تحدث الإصابة على الأعناق والسوق و تظهر أعراض مماثلة </a:t>
            </a:r>
            <a:endParaRPr lang="en-US" sz="2400" dirty="0" smtClean="0">
              <a:solidFill>
                <a:schemeClr val="bg1"/>
              </a:solidFill>
            </a:endParaRPr>
          </a:p>
          <a:p>
            <a:pPr marL="0" indent="0">
              <a:buNone/>
            </a:pPr>
            <a:r>
              <a:rPr lang="ar-IQ" sz="2400" dirty="0" smtClean="0">
                <a:solidFill>
                  <a:schemeClr val="bg1"/>
                </a:solidFill>
              </a:rPr>
              <a:t>أما </a:t>
            </a:r>
            <a:r>
              <a:rPr lang="ar-IQ" sz="2400" dirty="0">
                <a:solidFill>
                  <a:schemeClr val="bg1"/>
                </a:solidFill>
              </a:rPr>
              <a:t>الثمار فلا تصاب بالمرض و لكنها تكون صغيرة الحجم وقد تتشوه ، تقل فيها نسبة المادة الصلبة </a:t>
            </a:r>
            <a:r>
              <a:rPr lang="ar-IQ" sz="2400" dirty="0" smtClean="0">
                <a:solidFill>
                  <a:schemeClr val="bg1"/>
                </a:solidFill>
              </a:rPr>
              <a:t>وبالتالي </a:t>
            </a:r>
            <a:r>
              <a:rPr lang="ar-IQ" sz="2400" dirty="0">
                <a:solidFill>
                  <a:schemeClr val="bg1"/>
                </a:solidFill>
              </a:rPr>
              <a:t>تكون رديئة الطعم .</a:t>
            </a:r>
            <a:endParaRPr lang="en-US" sz="2400" dirty="0" smtClean="0">
              <a:solidFill>
                <a:schemeClr val="bg1"/>
              </a:solidFill>
            </a:endParaRPr>
          </a:p>
          <a:p>
            <a:pPr marL="0" indent="0">
              <a:buNone/>
            </a:pPr>
            <a:r>
              <a:rPr lang="ar-IQ" sz="2400" b="1" dirty="0">
                <a:solidFill>
                  <a:schemeClr val="bg1"/>
                </a:solidFill>
              </a:rPr>
              <a:t>المسبب </a:t>
            </a:r>
          </a:p>
          <a:p>
            <a:pPr marL="0" indent="0">
              <a:buNone/>
            </a:pPr>
            <a:r>
              <a:rPr lang="en-US" sz="2400" i="1" dirty="0" err="1">
                <a:solidFill>
                  <a:schemeClr val="bg1"/>
                </a:solidFill>
              </a:rPr>
              <a:t>Sphaerotheca</a:t>
            </a:r>
            <a:r>
              <a:rPr lang="en-US" sz="2400" i="1" dirty="0">
                <a:solidFill>
                  <a:schemeClr val="bg1"/>
                </a:solidFill>
              </a:rPr>
              <a:t> </a:t>
            </a:r>
            <a:r>
              <a:rPr lang="en-US" sz="2400" i="1" dirty="0" err="1">
                <a:solidFill>
                  <a:schemeClr val="bg1"/>
                </a:solidFill>
              </a:rPr>
              <a:t>fuliginea</a:t>
            </a:r>
            <a:r>
              <a:rPr lang="en-US" sz="2400" i="1" dirty="0">
                <a:solidFill>
                  <a:schemeClr val="bg1"/>
                </a:solidFill>
              </a:rPr>
              <a:t> , </a:t>
            </a:r>
            <a:r>
              <a:rPr lang="en-US" sz="2400" i="1" dirty="0" err="1">
                <a:solidFill>
                  <a:schemeClr val="bg1"/>
                </a:solidFill>
              </a:rPr>
              <a:t>Erysiphe</a:t>
            </a:r>
            <a:r>
              <a:rPr lang="en-US" sz="2400" i="1" dirty="0">
                <a:solidFill>
                  <a:schemeClr val="bg1"/>
                </a:solidFill>
              </a:rPr>
              <a:t> </a:t>
            </a:r>
            <a:r>
              <a:rPr lang="en-US" sz="2400" i="1" dirty="0" err="1">
                <a:solidFill>
                  <a:schemeClr val="bg1"/>
                </a:solidFill>
              </a:rPr>
              <a:t>cichoracearum</a:t>
            </a:r>
            <a:endParaRPr lang="en-US" sz="2400" i="1" dirty="0">
              <a:solidFill>
                <a:schemeClr val="bg1"/>
              </a:solidFill>
            </a:endParaRPr>
          </a:p>
          <a:p>
            <a:pPr marL="0" indent="0">
              <a:buNone/>
            </a:pPr>
            <a:r>
              <a:rPr lang="ar-IQ" sz="2400" dirty="0">
                <a:solidFill>
                  <a:schemeClr val="bg1"/>
                </a:solidFill>
              </a:rPr>
              <a:t>حتى سنة 1958 كان الفطر </a:t>
            </a:r>
            <a:r>
              <a:rPr lang="en-US" sz="2400" i="1" dirty="0">
                <a:solidFill>
                  <a:schemeClr val="bg1"/>
                </a:solidFill>
              </a:rPr>
              <a:t>E. </a:t>
            </a:r>
            <a:r>
              <a:rPr lang="en-US" sz="2400" i="1" dirty="0" err="1">
                <a:solidFill>
                  <a:schemeClr val="bg1"/>
                </a:solidFill>
              </a:rPr>
              <a:t>cichoracearum</a:t>
            </a:r>
            <a:r>
              <a:rPr lang="en-US" sz="2400" i="1" dirty="0">
                <a:solidFill>
                  <a:schemeClr val="bg1"/>
                </a:solidFill>
              </a:rPr>
              <a:t> </a:t>
            </a:r>
            <a:r>
              <a:rPr lang="ar-IQ" sz="2400" dirty="0">
                <a:solidFill>
                  <a:schemeClr val="bg1"/>
                </a:solidFill>
              </a:rPr>
              <a:t>هو المسبب </a:t>
            </a:r>
            <a:r>
              <a:rPr lang="ar-IQ" sz="2400" dirty="0" err="1">
                <a:solidFill>
                  <a:schemeClr val="bg1"/>
                </a:solidFill>
              </a:rPr>
              <a:t>الرئيسى</a:t>
            </a:r>
            <a:r>
              <a:rPr lang="ar-IQ" sz="2400" dirty="0">
                <a:solidFill>
                  <a:schemeClr val="bg1"/>
                </a:solidFill>
              </a:rPr>
              <a:t> لمرض البياض </a:t>
            </a:r>
            <a:r>
              <a:rPr lang="ar-IQ" sz="2400" dirty="0" smtClean="0">
                <a:solidFill>
                  <a:schemeClr val="bg1"/>
                </a:solidFill>
              </a:rPr>
              <a:t>الدقيقي في </a:t>
            </a:r>
            <a:r>
              <a:rPr lang="ar-IQ" sz="2400" dirty="0">
                <a:solidFill>
                  <a:schemeClr val="bg1"/>
                </a:solidFill>
              </a:rPr>
              <a:t>القرعيات </a:t>
            </a:r>
            <a:r>
              <a:rPr lang="ar-IQ" sz="2400" dirty="0" smtClean="0">
                <a:solidFill>
                  <a:schemeClr val="bg1"/>
                </a:solidFill>
              </a:rPr>
              <a:t>في </a:t>
            </a:r>
            <a:r>
              <a:rPr lang="ar-IQ" sz="2400" dirty="0">
                <a:solidFill>
                  <a:schemeClr val="bg1"/>
                </a:solidFill>
              </a:rPr>
              <a:t>معظم المناطق من العالم ، و تذكر المراجع حاليا </a:t>
            </a:r>
            <a:r>
              <a:rPr lang="ar-IQ" sz="2400" dirty="0" smtClean="0">
                <a:solidFill>
                  <a:schemeClr val="bg1"/>
                </a:solidFill>
              </a:rPr>
              <a:t>أن </a:t>
            </a:r>
            <a:r>
              <a:rPr lang="en-US" sz="2400" i="1" dirty="0">
                <a:solidFill>
                  <a:schemeClr val="bg1"/>
                </a:solidFill>
              </a:rPr>
              <a:t>S. </a:t>
            </a:r>
            <a:r>
              <a:rPr lang="en-US" sz="2400" i="1" dirty="0" err="1">
                <a:solidFill>
                  <a:schemeClr val="bg1"/>
                </a:solidFill>
              </a:rPr>
              <a:t>fuliginea</a:t>
            </a:r>
            <a:r>
              <a:rPr lang="en-US" sz="2400" i="1" dirty="0">
                <a:solidFill>
                  <a:schemeClr val="bg1"/>
                </a:solidFill>
              </a:rPr>
              <a:t> </a:t>
            </a:r>
            <a:r>
              <a:rPr lang="ar-IQ" sz="2400" dirty="0">
                <a:solidFill>
                  <a:schemeClr val="bg1"/>
                </a:solidFill>
              </a:rPr>
              <a:t>هو المسبب </a:t>
            </a:r>
            <a:r>
              <a:rPr lang="ar-IQ" sz="2400" dirty="0" smtClean="0">
                <a:solidFill>
                  <a:schemeClr val="bg1"/>
                </a:solidFill>
              </a:rPr>
              <a:t>الرئيسي </a:t>
            </a:r>
            <a:r>
              <a:rPr lang="ar-IQ" sz="2400" dirty="0">
                <a:solidFill>
                  <a:schemeClr val="bg1"/>
                </a:solidFill>
              </a:rPr>
              <a:t>للبياض </a:t>
            </a:r>
            <a:r>
              <a:rPr lang="ar-IQ" sz="2400" dirty="0" smtClean="0">
                <a:solidFill>
                  <a:schemeClr val="bg1"/>
                </a:solidFill>
              </a:rPr>
              <a:t>الدقيقي في </a:t>
            </a:r>
            <a:r>
              <a:rPr lang="ar-IQ" sz="2400" dirty="0">
                <a:solidFill>
                  <a:schemeClr val="bg1"/>
                </a:solidFill>
              </a:rPr>
              <a:t>معظم مناطق العالم . هذا التغير </a:t>
            </a:r>
            <a:r>
              <a:rPr lang="ar-IQ" sz="2400" dirty="0" smtClean="0">
                <a:solidFill>
                  <a:schemeClr val="bg1"/>
                </a:solidFill>
              </a:rPr>
              <a:t>في </a:t>
            </a:r>
            <a:r>
              <a:rPr lang="ar-IQ" sz="2400" dirty="0">
                <a:solidFill>
                  <a:schemeClr val="bg1"/>
                </a:solidFill>
              </a:rPr>
              <a:t>السيادة قد يكون تغيرا حقيقيا و ربما كان راجعا إلى خطأ </a:t>
            </a:r>
            <a:r>
              <a:rPr lang="ar-IQ" sz="2400" dirty="0" smtClean="0">
                <a:solidFill>
                  <a:schemeClr val="bg1"/>
                </a:solidFill>
              </a:rPr>
              <a:t>في </a:t>
            </a:r>
            <a:r>
              <a:rPr lang="ar-IQ" sz="2400" dirty="0">
                <a:solidFill>
                  <a:schemeClr val="bg1"/>
                </a:solidFill>
              </a:rPr>
              <a:t>تعريف الممرض </a:t>
            </a:r>
            <a:r>
              <a:rPr lang="ar-IQ" sz="2400" dirty="0" smtClean="0">
                <a:solidFill>
                  <a:schemeClr val="bg1"/>
                </a:solidFill>
              </a:rPr>
              <a:t>في </a:t>
            </a:r>
            <a:r>
              <a:rPr lang="ar-IQ" sz="2400" dirty="0">
                <a:solidFill>
                  <a:schemeClr val="bg1"/>
                </a:solidFill>
              </a:rPr>
              <a:t>البداية و ذلك نظرا لصعوبة التمييز بين الطور </a:t>
            </a:r>
            <a:r>
              <a:rPr lang="ar-IQ" sz="2400" dirty="0" smtClean="0">
                <a:solidFill>
                  <a:schemeClr val="bg1"/>
                </a:solidFill>
              </a:rPr>
              <a:t>الكونيدي </a:t>
            </a:r>
            <a:r>
              <a:rPr lang="ar-IQ" sz="2400" dirty="0">
                <a:solidFill>
                  <a:schemeClr val="bg1"/>
                </a:solidFill>
              </a:rPr>
              <a:t>لكلا الفطرين و ندرة تكون الطور </a:t>
            </a:r>
            <a:r>
              <a:rPr lang="ar-IQ" sz="2400" dirty="0" smtClean="0">
                <a:solidFill>
                  <a:schemeClr val="bg1"/>
                </a:solidFill>
              </a:rPr>
              <a:t>الجنسي .</a:t>
            </a:r>
          </a:p>
          <a:p>
            <a:pPr marL="0" indent="0">
              <a:buNone/>
            </a:pPr>
            <a:r>
              <a:rPr lang="ar-IQ" sz="2400" dirty="0" smtClean="0">
                <a:solidFill>
                  <a:schemeClr val="bg1"/>
                </a:solidFill>
              </a:rPr>
              <a:t> </a:t>
            </a:r>
            <a:r>
              <a:rPr lang="ar-IQ" sz="2400" dirty="0">
                <a:solidFill>
                  <a:schemeClr val="bg1"/>
                </a:solidFill>
              </a:rPr>
              <a:t>يعتبر </a:t>
            </a:r>
            <a:r>
              <a:rPr lang="en-US" sz="2400" i="1" dirty="0">
                <a:solidFill>
                  <a:schemeClr val="bg1"/>
                </a:solidFill>
              </a:rPr>
              <a:t>S. </a:t>
            </a:r>
            <a:r>
              <a:rPr lang="en-US" sz="2400" i="1" dirty="0" err="1">
                <a:solidFill>
                  <a:schemeClr val="bg1"/>
                </a:solidFill>
              </a:rPr>
              <a:t>fuliginea</a:t>
            </a:r>
            <a:r>
              <a:rPr lang="en-US" sz="2400" i="1" dirty="0">
                <a:solidFill>
                  <a:schemeClr val="bg1"/>
                </a:solidFill>
              </a:rPr>
              <a:t> </a:t>
            </a:r>
            <a:r>
              <a:rPr lang="ar-IQ" sz="2400" dirty="0">
                <a:solidFill>
                  <a:schemeClr val="bg1"/>
                </a:solidFill>
              </a:rPr>
              <a:t>أكثر شراسة </a:t>
            </a:r>
            <a:r>
              <a:rPr lang="ar-IQ" sz="2400" dirty="0" smtClean="0">
                <a:solidFill>
                  <a:schemeClr val="bg1"/>
                </a:solidFill>
              </a:rPr>
              <a:t>مرضية من</a:t>
            </a:r>
            <a:r>
              <a:rPr lang="en-US" sz="2400" i="1" dirty="0" smtClean="0">
                <a:solidFill>
                  <a:schemeClr val="bg1"/>
                </a:solidFill>
              </a:rPr>
              <a:t>E</a:t>
            </a:r>
            <a:r>
              <a:rPr lang="en-US" sz="2400" i="1" dirty="0">
                <a:solidFill>
                  <a:schemeClr val="bg1"/>
                </a:solidFill>
              </a:rPr>
              <a:t>. </a:t>
            </a:r>
            <a:r>
              <a:rPr lang="en-US" sz="2400" i="1" dirty="0" err="1">
                <a:solidFill>
                  <a:schemeClr val="bg1"/>
                </a:solidFill>
              </a:rPr>
              <a:t>cichoracearum</a:t>
            </a:r>
            <a:r>
              <a:rPr lang="en-US" sz="2400" i="1" dirty="0">
                <a:solidFill>
                  <a:schemeClr val="bg1"/>
                </a:solidFill>
              </a:rPr>
              <a:t> </a:t>
            </a:r>
            <a:r>
              <a:rPr lang="en-US" sz="2400" dirty="0">
                <a:solidFill>
                  <a:schemeClr val="bg1"/>
                </a:solidFill>
              </a:rPr>
              <a:t>، </a:t>
            </a:r>
            <a:r>
              <a:rPr lang="ar-IQ" sz="2400" dirty="0" smtClean="0">
                <a:solidFill>
                  <a:schemeClr val="bg1"/>
                </a:solidFill>
              </a:rPr>
              <a:t> </a:t>
            </a:r>
            <a:r>
              <a:rPr lang="ar-IQ" sz="2400" dirty="0">
                <a:solidFill>
                  <a:schemeClr val="bg1"/>
                </a:solidFill>
              </a:rPr>
              <a:t>و</a:t>
            </a:r>
            <a:r>
              <a:rPr lang="ar-IQ" sz="2400" dirty="0" smtClean="0">
                <a:solidFill>
                  <a:schemeClr val="bg1"/>
                </a:solidFill>
              </a:rPr>
              <a:t>من </a:t>
            </a:r>
            <a:r>
              <a:rPr lang="ar-IQ" sz="2400" dirty="0">
                <a:solidFill>
                  <a:schemeClr val="bg1"/>
                </a:solidFill>
              </a:rPr>
              <a:t>ناحية أخرى فإن </a:t>
            </a:r>
            <a:r>
              <a:rPr lang="en-US" sz="2400" i="1" dirty="0">
                <a:solidFill>
                  <a:schemeClr val="bg1"/>
                </a:solidFill>
              </a:rPr>
              <a:t>E. </a:t>
            </a:r>
            <a:r>
              <a:rPr lang="en-US" sz="2400" i="1" dirty="0" err="1">
                <a:solidFill>
                  <a:schemeClr val="bg1"/>
                </a:solidFill>
              </a:rPr>
              <a:t>cichoracearum</a:t>
            </a:r>
            <a:r>
              <a:rPr lang="en-US" sz="2400" i="1" dirty="0">
                <a:solidFill>
                  <a:schemeClr val="bg1"/>
                </a:solidFill>
              </a:rPr>
              <a:t> </a:t>
            </a:r>
            <a:r>
              <a:rPr lang="ar-IQ" sz="2400" dirty="0">
                <a:solidFill>
                  <a:schemeClr val="bg1"/>
                </a:solidFill>
              </a:rPr>
              <a:t>يسود </a:t>
            </a:r>
            <a:r>
              <a:rPr lang="ar-IQ" sz="2400" dirty="0" smtClean="0">
                <a:solidFill>
                  <a:schemeClr val="bg1"/>
                </a:solidFill>
              </a:rPr>
              <a:t>في </a:t>
            </a:r>
            <a:r>
              <a:rPr lang="ar-IQ" sz="2400" dirty="0">
                <a:solidFill>
                  <a:schemeClr val="bg1"/>
                </a:solidFill>
              </a:rPr>
              <a:t>جو أكثر برودة عن </a:t>
            </a:r>
            <a:r>
              <a:rPr lang="en-US" sz="2400" i="1" dirty="0">
                <a:solidFill>
                  <a:schemeClr val="bg1"/>
                </a:solidFill>
              </a:rPr>
              <a:t>S. </a:t>
            </a:r>
            <a:r>
              <a:rPr lang="en-US" sz="2400" i="1" dirty="0" err="1">
                <a:solidFill>
                  <a:schemeClr val="bg1"/>
                </a:solidFill>
              </a:rPr>
              <a:t>fuliginea</a:t>
            </a:r>
            <a:r>
              <a:rPr lang="en-US" sz="2400" i="1" dirty="0">
                <a:solidFill>
                  <a:schemeClr val="bg1"/>
                </a:solidFill>
              </a:rPr>
              <a:t> </a:t>
            </a:r>
            <a:r>
              <a:rPr lang="en-US" sz="2400" dirty="0">
                <a:solidFill>
                  <a:schemeClr val="bg1"/>
                </a:solidFill>
              </a:rPr>
              <a:t>. </a:t>
            </a:r>
          </a:p>
          <a:p>
            <a:pPr marL="0" indent="0">
              <a:buNone/>
            </a:pPr>
            <a:endParaRPr lang="ar-IQ" sz="2400" dirty="0">
              <a:solidFill>
                <a:schemeClr val="bg1"/>
              </a:solidFill>
            </a:endParaRPr>
          </a:p>
        </p:txBody>
      </p:sp>
    </p:spTree>
    <p:extLst>
      <p:ext uri="{BB962C8B-B14F-4D97-AF65-F5344CB8AC3E}">
        <p14:creationId xmlns:p14="http://schemas.microsoft.com/office/powerpoint/2010/main" val="159535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469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0" y="4876800"/>
            <a:ext cx="9144000" cy="1384995"/>
          </a:xfrm>
          <a:prstGeom prst="rect">
            <a:avLst/>
          </a:prstGeom>
        </p:spPr>
        <p:txBody>
          <a:bodyPr wrap="square">
            <a:spAutoFit/>
          </a:bodyPr>
          <a:lstStyle/>
          <a:p>
            <a:pPr algn="ctr" rtl="1"/>
            <a:r>
              <a:rPr lang="ar-IQ" sz="2800" dirty="0">
                <a:solidFill>
                  <a:schemeClr val="bg1"/>
                </a:solidFill>
              </a:rPr>
              <a:t>تبدأ الأعراض </a:t>
            </a:r>
            <a:r>
              <a:rPr lang="ar-IQ" sz="2800" dirty="0" err="1">
                <a:solidFill>
                  <a:schemeClr val="bg1"/>
                </a:solidFill>
              </a:rPr>
              <a:t>فى</a:t>
            </a:r>
            <a:r>
              <a:rPr lang="ar-IQ" sz="2800" dirty="0">
                <a:solidFill>
                  <a:schemeClr val="bg1"/>
                </a:solidFill>
              </a:rPr>
              <a:t> الظهور على الأوراق السفلى أولا ثم الأوراق الأعلى و تكون على هيئة بقع مستديرة دقيقة بيضاء اللون على أي من سطحي الورقة  تتسع هذه البقع وتلتحم معا </a:t>
            </a:r>
            <a:endParaRPr lang="en-US" sz="2800" dirty="0">
              <a:solidFill>
                <a:schemeClr val="bg1"/>
              </a:solidFill>
            </a:endParaRPr>
          </a:p>
        </p:txBody>
      </p:sp>
    </p:spTree>
    <p:extLst>
      <p:ext uri="{BB962C8B-B14F-4D97-AF65-F5344CB8AC3E}">
        <p14:creationId xmlns:p14="http://schemas.microsoft.com/office/powerpoint/2010/main" val="2095202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5410200"/>
            <a:ext cx="9144000" cy="1447800"/>
          </a:xfrm>
        </p:spPr>
        <p:txBody>
          <a:bodyPr/>
          <a:lstStyle/>
          <a:p>
            <a:pPr>
              <a:defRPr/>
            </a:pPr>
            <a:r>
              <a:rPr lang="ar-IQ" sz="3200" dirty="0" smtClean="0">
                <a:solidFill>
                  <a:schemeClr val="accent3"/>
                </a:solidFill>
              </a:rPr>
              <a:t>أعراض الإصابة بالبياض الدقيقي على أوراق الرقي في الصورة لليمين والابواغ الكونيدية المسببة للمرض في الصورة لليسار</a:t>
            </a:r>
            <a:endParaRPr lang="ar-IQ" sz="3200" dirty="0">
              <a:solidFill>
                <a:schemeClr val="accent3"/>
              </a:solidFill>
            </a:endParaRPr>
          </a:p>
        </p:txBody>
      </p:sp>
      <p:pic>
        <p:nvPicPr>
          <p:cNvPr id="49155" name="Picture 2" descr="C:\Users\alaa\Desktop\فطريات\ryulhk\Images 2\البيــــــــــاض الــدقـيـقــــــــــــى في القرعيات.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0"/>
            <a:ext cx="533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3" descr="C:\Users\alaa\Desktop\فطريات\ryulhk\Images 2\4b Erysiphe gramini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656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346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5410200"/>
            <a:ext cx="8763000" cy="1447800"/>
          </a:xfrm>
        </p:spPr>
        <p:txBody>
          <a:bodyPr/>
          <a:lstStyle/>
          <a:p>
            <a:pPr algn="ctr">
              <a:defRPr/>
            </a:pPr>
            <a:r>
              <a:rPr lang="ar-IQ" sz="2800" dirty="0" smtClean="0">
                <a:solidFill>
                  <a:schemeClr val="accent3"/>
                </a:solidFill>
              </a:rPr>
              <a:t>الأجسام الثمرية الكروية المغلقة </a:t>
            </a:r>
            <a:r>
              <a:rPr lang="en-US" sz="2800" cap="none" dirty="0" err="1" smtClean="0">
                <a:solidFill>
                  <a:schemeClr val="accent3"/>
                </a:solidFill>
              </a:rPr>
              <a:t>Cleistothecia</a:t>
            </a:r>
            <a:r>
              <a:rPr lang="ar-IQ" sz="2800" cap="none" dirty="0" smtClean="0">
                <a:solidFill>
                  <a:schemeClr val="accent3"/>
                </a:solidFill>
              </a:rPr>
              <a:t> لفطريات </a:t>
            </a:r>
            <a:r>
              <a:rPr lang="ar-IQ" sz="2800" dirty="0" smtClean="0">
                <a:solidFill>
                  <a:schemeClr val="accent3"/>
                </a:solidFill>
              </a:rPr>
              <a:t>البياض الدقيقي تظهر على السطح العلوي لأسطح أوراق النباتات المصابة في نهاية الموسم</a:t>
            </a:r>
            <a:endParaRPr lang="ar-IQ" sz="2800" dirty="0">
              <a:solidFill>
                <a:schemeClr val="accent3"/>
              </a:solidFill>
            </a:endParaRPr>
          </a:p>
        </p:txBody>
      </p:sp>
      <p:sp>
        <p:nvSpPr>
          <p:cNvPr id="46083" name="عنصر نائب للنص 2"/>
          <p:cNvSpPr>
            <a:spLocks noGrp="1"/>
          </p:cNvSpPr>
          <p:nvPr>
            <p:ph type="body" idx="1"/>
          </p:nvPr>
        </p:nvSpPr>
        <p:spPr>
          <a:xfrm>
            <a:off x="228600" y="0"/>
            <a:ext cx="8763000" cy="5410200"/>
          </a:xfrm>
        </p:spPr>
        <p:txBody>
          <a:bodyPr/>
          <a:lstStyle/>
          <a:p>
            <a:endParaRPr lang="ar-IQ" smtClean="0"/>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839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458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3999" cy="6858000"/>
          </a:xfrm>
        </p:spPr>
        <p:txBody>
          <a:bodyPr/>
          <a:lstStyle/>
          <a:p>
            <a:r>
              <a:rPr lang="ar-IQ" sz="2800" dirty="0" smtClean="0">
                <a:solidFill>
                  <a:schemeClr val="bg1"/>
                </a:solidFill>
              </a:rPr>
              <a:t>البياض الدقيقي على الورد  </a:t>
            </a:r>
            <a:r>
              <a:rPr lang="en-US" sz="2800" cap="none" dirty="0" smtClean="0">
                <a:solidFill>
                  <a:schemeClr val="bg1"/>
                </a:solidFill>
              </a:rPr>
              <a:t>Powdery Mildew Of Rose</a:t>
            </a:r>
            <a:r>
              <a:rPr lang="ar-IQ" sz="2800" b="0" dirty="0" smtClean="0">
                <a:solidFill>
                  <a:schemeClr val="bg1"/>
                </a:solidFill>
              </a:rPr>
              <a:t/>
            </a:r>
            <a:br>
              <a:rPr lang="ar-IQ" sz="2800" b="0" dirty="0" smtClean="0">
                <a:solidFill>
                  <a:schemeClr val="bg1"/>
                </a:solidFill>
              </a:rPr>
            </a:br>
            <a:r>
              <a:rPr lang="ar-IQ" sz="2800" b="0" dirty="0" smtClean="0">
                <a:solidFill>
                  <a:schemeClr val="bg1"/>
                </a:solidFill>
              </a:rPr>
              <a:t>الاعراض : تختلف </a:t>
            </a:r>
            <a:r>
              <a:rPr lang="ar-IQ" sz="2800" b="0" dirty="0">
                <a:solidFill>
                  <a:schemeClr val="bg1"/>
                </a:solidFill>
              </a:rPr>
              <a:t>أصناف الورد في قابليتها للإصابة بالمرض ووقت حدوث الإصابة وللفطر سلالات عديدة والظروف البيئية والعمليات الزراعية تلعب دور هام في تكشف الأعراض وتطور </a:t>
            </a:r>
            <a:r>
              <a:rPr lang="ar-IQ" sz="2800" b="0" dirty="0" smtClean="0">
                <a:solidFill>
                  <a:schemeClr val="bg1"/>
                </a:solidFill>
              </a:rPr>
              <a:t>المرض</a:t>
            </a:r>
            <a:r>
              <a:rPr lang="en-US" sz="2800" b="0" dirty="0" smtClean="0">
                <a:solidFill>
                  <a:schemeClr val="bg1"/>
                </a:solidFill>
              </a:rPr>
              <a:t> </a:t>
            </a:r>
            <a:r>
              <a:rPr lang="ar-IQ" sz="2800" b="0" dirty="0" smtClean="0">
                <a:solidFill>
                  <a:schemeClr val="bg1"/>
                </a:solidFill>
              </a:rPr>
              <a:t>وتضرر </a:t>
            </a:r>
            <a:r>
              <a:rPr lang="ar-IQ" sz="2800" b="0" dirty="0">
                <a:solidFill>
                  <a:schemeClr val="bg1"/>
                </a:solidFill>
              </a:rPr>
              <a:t>النبات والأصناف المقاومة لا يتكشف عليها </a:t>
            </a:r>
            <a:r>
              <a:rPr lang="ar-IQ" sz="2800" b="0" dirty="0" smtClean="0">
                <a:solidFill>
                  <a:schemeClr val="bg1"/>
                </a:solidFill>
              </a:rPr>
              <a:t>أعراض مرضية وأوراق أكثر قابلية للإصابة بالمرض وتظهر الأعراض </a:t>
            </a:r>
            <a:r>
              <a:rPr lang="ar-IQ" sz="2800" b="0" dirty="0">
                <a:solidFill>
                  <a:schemeClr val="bg1"/>
                </a:solidFill>
              </a:rPr>
              <a:t>على السطح السفلي ثم تتكشف على السطح العلوي للورقة مسببة نقص في مساحة الورقة </a:t>
            </a:r>
            <a:r>
              <a:rPr lang="ar-IQ" sz="2800" b="0" dirty="0" smtClean="0">
                <a:solidFill>
                  <a:schemeClr val="bg1"/>
                </a:solidFill>
              </a:rPr>
              <a:t>ويغطي </a:t>
            </a:r>
            <a:r>
              <a:rPr lang="ar-IQ" sz="2800" b="0" dirty="0">
                <a:solidFill>
                  <a:schemeClr val="bg1"/>
                </a:solidFill>
              </a:rPr>
              <a:t>الفطر سطح الورقة بالكامل ويصيب الفطر أيضاً الساق والبراعم الزهرية ونادراً ما يصيب البتلات الزهرية إلا في حالات الإصابة الشديدة. </a:t>
            </a:r>
            <a:r>
              <a:rPr lang="ar-IQ" sz="2800" b="0" dirty="0" smtClean="0">
                <a:solidFill>
                  <a:schemeClr val="bg1"/>
                </a:solidFill>
              </a:rPr>
              <a:t/>
            </a:r>
            <a:br>
              <a:rPr lang="ar-IQ" sz="2800" b="0" dirty="0" smtClean="0">
                <a:solidFill>
                  <a:schemeClr val="bg1"/>
                </a:solidFill>
              </a:rPr>
            </a:br>
            <a:r>
              <a:rPr lang="ar-IQ" sz="2800" b="0" dirty="0" smtClean="0">
                <a:solidFill>
                  <a:schemeClr val="bg1"/>
                </a:solidFill>
              </a:rPr>
              <a:t>المسبب :  </a:t>
            </a:r>
            <a:r>
              <a:rPr lang="en-US" sz="2800" b="0" i="1" cap="none" dirty="0" err="1" smtClean="0">
                <a:solidFill>
                  <a:schemeClr val="bg1"/>
                </a:solidFill>
              </a:rPr>
              <a:t>Sphaerotheca</a:t>
            </a:r>
            <a:r>
              <a:rPr lang="en-US" sz="2800" b="0" i="1" cap="none" dirty="0" smtClean="0">
                <a:solidFill>
                  <a:schemeClr val="bg1"/>
                </a:solidFill>
              </a:rPr>
              <a:t> </a:t>
            </a:r>
            <a:r>
              <a:rPr lang="en-US" sz="2800" b="0" i="1" cap="none" dirty="0" err="1" smtClean="0">
                <a:solidFill>
                  <a:schemeClr val="bg1"/>
                </a:solidFill>
              </a:rPr>
              <a:t>pannosa</a:t>
            </a:r>
            <a:r>
              <a:rPr lang="en-US" sz="2800" b="0" i="1" cap="none" dirty="0" smtClean="0">
                <a:solidFill>
                  <a:schemeClr val="bg1"/>
                </a:solidFill>
              </a:rPr>
              <a:t> var. </a:t>
            </a:r>
            <a:r>
              <a:rPr lang="en-US" sz="2800" b="0" i="1" cap="none" dirty="0" err="1" smtClean="0">
                <a:solidFill>
                  <a:schemeClr val="bg1"/>
                </a:solidFill>
              </a:rPr>
              <a:t>rosae</a:t>
            </a:r>
            <a:r>
              <a:rPr lang="en-US" sz="2800" b="0" dirty="0">
                <a:solidFill>
                  <a:schemeClr val="bg1"/>
                </a:solidFill>
              </a:rPr>
              <a:t/>
            </a:r>
            <a:br>
              <a:rPr lang="en-US" sz="2800" b="0" dirty="0">
                <a:solidFill>
                  <a:schemeClr val="bg1"/>
                </a:solidFill>
              </a:rPr>
            </a:br>
            <a:r>
              <a:rPr lang="ar-IQ" sz="2800" b="0" dirty="0" smtClean="0">
                <a:solidFill>
                  <a:schemeClr val="bg1"/>
                </a:solidFill>
              </a:rPr>
              <a:t>يعد </a:t>
            </a:r>
            <a:r>
              <a:rPr lang="ar-IQ" sz="2800" b="0" dirty="0">
                <a:solidFill>
                  <a:schemeClr val="bg1"/>
                </a:solidFill>
              </a:rPr>
              <a:t>الفطر من الفطريات الإجبارية التطفل، ويصيب الفطر الأوراق والساق والأجزاء الزهرية والفطر ينمو خارجياً على سطح الأوراق مكوناً </a:t>
            </a:r>
            <a:r>
              <a:rPr lang="ar-IQ" sz="2800" b="0" dirty="0" err="1">
                <a:solidFill>
                  <a:schemeClr val="bg1"/>
                </a:solidFill>
              </a:rPr>
              <a:t>ميسيليوم</a:t>
            </a:r>
            <a:r>
              <a:rPr lang="ar-IQ" sz="2800" b="0" dirty="0">
                <a:solidFill>
                  <a:schemeClr val="bg1"/>
                </a:solidFill>
              </a:rPr>
              <a:t> وجراثيم وحوامل كونيدية ويرسل ممصات إلي خلايا بشرة النبات </a:t>
            </a:r>
            <a:r>
              <a:rPr lang="ar-IQ" sz="2800" b="0" dirty="0" smtClean="0">
                <a:solidFill>
                  <a:schemeClr val="bg1"/>
                </a:solidFill>
              </a:rPr>
              <a:t>لامتصاص </a:t>
            </a:r>
            <a:r>
              <a:rPr lang="ar-IQ" sz="2800" b="0" dirty="0">
                <a:solidFill>
                  <a:schemeClr val="bg1"/>
                </a:solidFill>
              </a:rPr>
              <a:t>الغذاء. ولا يسبب موت لنبات ولكن يقلل من نمو النبات </a:t>
            </a:r>
            <a:r>
              <a:rPr lang="ar-IQ" sz="2800" b="0" dirty="0" smtClean="0">
                <a:solidFill>
                  <a:schemeClr val="bg1"/>
                </a:solidFill>
              </a:rPr>
              <a:t>ويسبب فقد </a:t>
            </a:r>
            <a:r>
              <a:rPr lang="ar-IQ" sz="2800" b="0" dirty="0">
                <a:solidFill>
                  <a:schemeClr val="bg1"/>
                </a:solidFill>
              </a:rPr>
              <a:t>في أزهار القطف.</a:t>
            </a:r>
            <a:endParaRPr lang="en-US" sz="2800" b="0" dirty="0">
              <a:solidFill>
                <a:schemeClr val="bg1"/>
              </a:solidFill>
            </a:endParaRPr>
          </a:p>
        </p:txBody>
      </p:sp>
    </p:spTree>
    <p:extLst>
      <p:ext uri="{BB962C8B-B14F-4D97-AF65-F5344CB8AC3E}">
        <p14:creationId xmlns:p14="http://schemas.microsoft.com/office/powerpoint/2010/main" val="1060798615"/>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1135</TotalTime>
  <Words>1136</Words>
  <Application>Microsoft Office PowerPoint</Application>
  <PresentationFormat>عرض على الشاشة (3:4)‏</PresentationFormat>
  <Paragraphs>71</Paragraphs>
  <Slides>22</Slides>
  <Notes>0</Notes>
  <HiddenSlides>0</HiddenSlides>
  <MMClips>0</MMClips>
  <ScaleCrop>false</ScaleCrop>
  <HeadingPairs>
    <vt:vector size="4" baseType="variant">
      <vt:variant>
        <vt:lpstr>نسق</vt:lpstr>
      </vt:variant>
      <vt:variant>
        <vt:i4>2</vt:i4>
      </vt:variant>
      <vt:variant>
        <vt:lpstr>عناوين الشرائح</vt:lpstr>
      </vt:variant>
      <vt:variant>
        <vt:i4>22</vt:i4>
      </vt:variant>
    </vt:vector>
  </HeadingPairs>
  <TitlesOfParts>
    <vt:vector size="24" baseType="lpstr">
      <vt:lpstr>نسق Office</vt:lpstr>
      <vt:lpstr>Default Design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أعراض الإصابة بالبياض الدقيقي على أوراق الرقي في الصورة لليمين والابواغ الكونيدية المسببة للمرض في الصورة لليسار</vt:lpstr>
      <vt:lpstr>الأجسام الثمرية الكروية المغلقة Cleistothecia لفطريات البياض الدقيقي تظهر على السطح العلوي لأسطح أوراق النباتات المصابة في نهاية الموسم</vt:lpstr>
      <vt:lpstr>البياض الدقيقي على الورد  Powdery Mildew Of Rose الاعراض : تختلف أصناف الورد في قابليتها للإصابة بالمرض ووقت حدوث الإصابة وللفطر سلالات عديدة والظروف البيئية والعمليات الزراعية تلعب دور هام في تكشف الأعراض وتطور المرض وتضرر النبات والأصناف المقاومة لا يتكشف عليها أعراض مرضية وأوراق أكثر قابلية للإصابة بالمرض وتظهر الأعراض على السطح السفلي ثم تتكشف على السطح العلوي للورقة مسببة نقص في مساحة الورقة ويغطي الفطر سطح الورقة بالكامل ويصيب الفطر أيضاً الساق والبراعم الزهرية ونادراً ما يصيب البتلات الزهرية إلا في حالات الإصابة الشديدة.  المسبب :  Sphaerotheca pannosa var. rosae يعد الفطر من الفطريات الإجبارية التطفل، ويصيب الفطر الأوراق والساق والأجزاء الزهرية والفطر ينمو خارجياً على سطح الأوراق مكوناً ميسيليوم وجراثيم وحوامل كونيدية ويرسل ممصات إلي خلايا بشرة النبات لامتصاص الغذاء. ولا يسبب موت لنبات ولكن يقلل من نمو النبات ويسبب فقد في أزهار القطف.</vt:lpstr>
      <vt:lpstr>عرض تقديمي في PowerPoint</vt:lpstr>
      <vt:lpstr>عرض تقديمي في PowerPoint</vt:lpstr>
      <vt:lpstr>أمثلة لبعض أجناس البياض الدقيقي مع أسماء النباتات التي تصيبها</vt:lpstr>
      <vt:lpstr>مرض الاركوت Ergot disease</vt:lpstr>
      <vt:lpstr>عرض تقديمي في PowerPoint</vt:lpstr>
      <vt:lpstr>أمراض الفطريات القرصية Discomycetes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2O11</dc:creator>
  <cp:lastModifiedBy>DR.Ahmed Saker 2O11</cp:lastModifiedBy>
  <cp:revision>18</cp:revision>
  <dcterms:created xsi:type="dcterms:W3CDTF">2020-06-14T10:22:33Z</dcterms:created>
  <dcterms:modified xsi:type="dcterms:W3CDTF">2021-06-08T20:28:10Z</dcterms:modified>
</cp:coreProperties>
</file>